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77" r:id="rId1"/>
  </p:sldMasterIdLst>
  <p:notesMasterIdLst>
    <p:notesMasterId r:id="rId33"/>
  </p:notesMasterIdLst>
  <p:handoutMasterIdLst>
    <p:handoutMasterId r:id="rId34"/>
  </p:handoutMasterIdLst>
  <p:sldIdLst>
    <p:sldId id="970" r:id="rId2"/>
    <p:sldId id="973" r:id="rId3"/>
    <p:sldId id="1027" r:id="rId4"/>
    <p:sldId id="1026" r:id="rId5"/>
    <p:sldId id="1031" r:id="rId6"/>
    <p:sldId id="1040" r:id="rId7"/>
    <p:sldId id="1023" r:id="rId8"/>
    <p:sldId id="1014" r:id="rId9"/>
    <p:sldId id="994" r:id="rId10"/>
    <p:sldId id="1041" r:id="rId11"/>
    <p:sldId id="1042" r:id="rId12"/>
    <p:sldId id="1043" r:id="rId13"/>
    <p:sldId id="1044" r:id="rId14"/>
    <p:sldId id="1045" r:id="rId15"/>
    <p:sldId id="1046" r:id="rId16"/>
    <p:sldId id="1047" r:id="rId17"/>
    <p:sldId id="1049" r:id="rId18"/>
    <p:sldId id="1048" r:id="rId19"/>
    <p:sldId id="1037" r:id="rId20"/>
    <p:sldId id="1038" r:id="rId21"/>
    <p:sldId id="1039" r:id="rId22"/>
    <p:sldId id="1050" r:id="rId23"/>
    <p:sldId id="1051" r:id="rId24"/>
    <p:sldId id="1052" r:id="rId25"/>
    <p:sldId id="1058" r:id="rId26"/>
    <p:sldId id="1053" r:id="rId27"/>
    <p:sldId id="1059" r:id="rId28"/>
    <p:sldId id="1054" r:id="rId29"/>
    <p:sldId id="1055" r:id="rId30"/>
    <p:sldId id="1057" r:id="rId31"/>
    <p:sldId id="1022" r:id="rId32"/>
  </p:sldIdLst>
  <p:sldSz cx="9906000" cy="6858000" type="A4"/>
  <p:notesSz cx="6950075" cy="9236075"/>
  <p:defaultTextStyle>
    <a:defPPr>
      <a:defRPr lang="en-US"/>
    </a:defPPr>
    <a:lvl1pPr algn="l" rtl="0" fontAlgn="base">
      <a:spcBef>
        <a:spcPct val="50000"/>
      </a:spcBef>
      <a:spcAft>
        <a:spcPct val="0"/>
      </a:spcAft>
      <a:buChar char="•"/>
      <a:defRPr sz="1600" b="1" kern="1200">
        <a:solidFill>
          <a:schemeClr val="tx1"/>
        </a:solidFill>
        <a:latin typeface="Arial" charset="0"/>
        <a:ea typeface="+mn-ea"/>
        <a:cs typeface="+mn-cs"/>
      </a:defRPr>
    </a:lvl1pPr>
    <a:lvl2pPr marL="457200" algn="l" rtl="0" fontAlgn="base">
      <a:spcBef>
        <a:spcPct val="50000"/>
      </a:spcBef>
      <a:spcAft>
        <a:spcPct val="0"/>
      </a:spcAft>
      <a:buChar char="•"/>
      <a:defRPr sz="1600" b="1" kern="1200">
        <a:solidFill>
          <a:schemeClr val="tx1"/>
        </a:solidFill>
        <a:latin typeface="Arial" charset="0"/>
        <a:ea typeface="+mn-ea"/>
        <a:cs typeface="+mn-cs"/>
      </a:defRPr>
    </a:lvl2pPr>
    <a:lvl3pPr marL="914400" algn="l" rtl="0" fontAlgn="base">
      <a:spcBef>
        <a:spcPct val="50000"/>
      </a:spcBef>
      <a:spcAft>
        <a:spcPct val="0"/>
      </a:spcAft>
      <a:buChar char="•"/>
      <a:defRPr sz="1600" b="1" kern="1200">
        <a:solidFill>
          <a:schemeClr val="tx1"/>
        </a:solidFill>
        <a:latin typeface="Arial" charset="0"/>
        <a:ea typeface="+mn-ea"/>
        <a:cs typeface="+mn-cs"/>
      </a:defRPr>
    </a:lvl3pPr>
    <a:lvl4pPr marL="1371600" algn="l" rtl="0" fontAlgn="base">
      <a:spcBef>
        <a:spcPct val="50000"/>
      </a:spcBef>
      <a:spcAft>
        <a:spcPct val="0"/>
      </a:spcAft>
      <a:buChar char="•"/>
      <a:defRPr sz="1600" b="1" kern="1200">
        <a:solidFill>
          <a:schemeClr val="tx1"/>
        </a:solidFill>
        <a:latin typeface="Arial" charset="0"/>
        <a:ea typeface="+mn-ea"/>
        <a:cs typeface="+mn-cs"/>
      </a:defRPr>
    </a:lvl4pPr>
    <a:lvl5pPr marL="1828800" algn="l" rtl="0" fontAlgn="base">
      <a:spcBef>
        <a:spcPct val="50000"/>
      </a:spcBef>
      <a:spcAft>
        <a:spcPct val="0"/>
      </a:spcAft>
      <a:buChar char="•"/>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anmarco Servetti" initials="GS" lastIdx="12" clrIdx="0"/>
  <p:cmAuthor id="1" name="Laura Berman" initials="L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CCECFF"/>
    <a:srgbClr val="969696"/>
    <a:srgbClr val="95FDA6"/>
    <a:srgbClr val="FF0000"/>
    <a:srgbClr val="A1E7A6"/>
    <a:srgbClr val="FFCCFF"/>
    <a:srgbClr val="CCCC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4" autoAdjust="0"/>
    <p:restoredTop sz="90053" autoAdjust="0"/>
  </p:normalViewPr>
  <p:slideViewPr>
    <p:cSldViewPr>
      <p:cViewPr>
        <p:scale>
          <a:sx n="90" d="100"/>
          <a:sy n="90" d="100"/>
        </p:scale>
        <p:origin x="216" y="33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972"/>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flipV="1">
            <a:off x="0" y="0"/>
            <a:ext cx="3013075" cy="230188"/>
          </a:xfrm>
          <a:prstGeom prst="rect">
            <a:avLst/>
          </a:prstGeom>
          <a:noFill/>
          <a:ln w="9525">
            <a:noFill/>
            <a:miter lim="800000"/>
            <a:headEnd/>
            <a:tailEnd/>
          </a:ln>
        </p:spPr>
        <p:txBody>
          <a:bodyPr rot="10800000" vert="horz" wrap="square" lIns="86590" tIns="45027" rIns="86590" bIns="45027" numCol="1" anchor="ctr" anchorCtr="0" compatLnSpc="1">
            <a:prstTxWarp prst="textNoShape">
              <a:avLst/>
            </a:prstTxWarp>
          </a:bodyPr>
          <a:lstStyle>
            <a:lvl1pPr defTabSz="881063" eaLnBrk="0" hangingPunct="0">
              <a:buFontTx/>
              <a:buNone/>
              <a:defRPr sz="900" b="0"/>
            </a:lvl1pPr>
          </a:lstStyle>
          <a:p>
            <a:pPr>
              <a:defRPr/>
            </a:pPr>
            <a:endParaRPr lang="en-AU"/>
          </a:p>
        </p:txBody>
      </p:sp>
      <p:sp>
        <p:nvSpPr>
          <p:cNvPr id="21507" name="Rectangle 3"/>
          <p:cNvSpPr>
            <a:spLocks noGrp="1" noChangeArrowheads="1"/>
          </p:cNvSpPr>
          <p:nvPr>
            <p:ph type="dt" sz="quarter" idx="1"/>
          </p:nvPr>
        </p:nvSpPr>
        <p:spPr bwMode="auto">
          <a:xfrm flipV="1">
            <a:off x="3937000" y="0"/>
            <a:ext cx="3013075" cy="230188"/>
          </a:xfrm>
          <a:prstGeom prst="rect">
            <a:avLst/>
          </a:prstGeom>
          <a:noFill/>
          <a:ln w="9525">
            <a:noFill/>
            <a:miter lim="800000"/>
            <a:headEnd/>
            <a:tailEnd/>
          </a:ln>
        </p:spPr>
        <p:txBody>
          <a:bodyPr rot="10800000" vert="horz" wrap="square" lIns="86590" tIns="45027" rIns="86590" bIns="45027" numCol="1" anchor="ctr" anchorCtr="0" compatLnSpc="1">
            <a:prstTxWarp prst="textNoShape">
              <a:avLst/>
            </a:prstTxWarp>
          </a:bodyPr>
          <a:lstStyle>
            <a:lvl1pPr algn="r" defTabSz="881063" eaLnBrk="0" hangingPunct="0">
              <a:buFontTx/>
              <a:buNone/>
              <a:defRPr sz="900" b="0"/>
            </a:lvl1pPr>
          </a:lstStyle>
          <a:p>
            <a:pPr>
              <a:defRPr/>
            </a:pPr>
            <a:fld id="{5B0676A9-4B13-4A12-A69E-E77E6C19A664}" type="datetime1">
              <a:rPr lang="en-AU"/>
              <a:pPr>
                <a:defRPr/>
              </a:pPr>
              <a:t>27/04/2012</a:t>
            </a:fld>
            <a:endParaRPr lang="en-AU"/>
          </a:p>
        </p:txBody>
      </p:sp>
      <p:sp>
        <p:nvSpPr>
          <p:cNvPr id="21508" name="Rectangle 4"/>
          <p:cNvSpPr>
            <a:spLocks noGrp="1" noChangeArrowheads="1"/>
          </p:cNvSpPr>
          <p:nvPr>
            <p:ph type="ftr" sz="quarter" idx="2"/>
          </p:nvPr>
        </p:nvSpPr>
        <p:spPr bwMode="auto">
          <a:xfrm flipV="1">
            <a:off x="0" y="9005888"/>
            <a:ext cx="3013075" cy="230187"/>
          </a:xfrm>
          <a:prstGeom prst="rect">
            <a:avLst/>
          </a:prstGeom>
          <a:noFill/>
          <a:ln w="9525">
            <a:noFill/>
            <a:miter lim="800000"/>
            <a:headEnd/>
            <a:tailEnd/>
          </a:ln>
        </p:spPr>
        <p:txBody>
          <a:bodyPr rot="10800000" vert="horz" wrap="square" lIns="86590" tIns="45027" rIns="86590" bIns="45027" numCol="1" anchor="ctr" anchorCtr="0" compatLnSpc="1">
            <a:prstTxWarp prst="textNoShape">
              <a:avLst/>
            </a:prstTxWarp>
          </a:bodyPr>
          <a:lstStyle>
            <a:lvl1pPr defTabSz="881063" eaLnBrk="0" hangingPunct="0">
              <a:buFontTx/>
              <a:buNone/>
              <a:defRPr sz="900" b="0"/>
            </a:lvl1pPr>
          </a:lstStyle>
          <a:p>
            <a:pPr>
              <a:defRPr/>
            </a:pPr>
            <a:endParaRPr lang="en-AU"/>
          </a:p>
        </p:txBody>
      </p:sp>
      <p:sp>
        <p:nvSpPr>
          <p:cNvPr id="21509" name="Rectangle 5"/>
          <p:cNvSpPr>
            <a:spLocks noGrp="1" noChangeArrowheads="1"/>
          </p:cNvSpPr>
          <p:nvPr>
            <p:ph type="sldNum" sz="quarter" idx="3"/>
          </p:nvPr>
        </p:nvSpPr>
        <p:spPr bwMode="auto">
          <a:xfrm flipV="1">
            <a:off x="3937000" y="9005888"/>
            <a:ext cx="3013075" cy="230187"/>
          </a:xfrm>
          <a:prstGeom prst="rect">
            <a:avLst/>
          </a:prstGeom>
          <a:noFill/>
          <a:ln w="9525">
            <a:noFill/>
            <a:miter lim="800000"/>
            <a:headEnd/>
            <a:tailEnd/>
          </a:ln>
        </p:spPr>
        <p:txBody>
          <a:bodyPr rot="10800000" vert="horz" wrap="square" lIns="86590" tIns="45027" rIns="86590" bIns="45027" numCol="1" anchor="ctr" anchorCtr="0" compatLnSpc="1">
            <a:prstTxWarp prst="textNoShape">
              <a:avLst/>
            </a:prstTxWarp>
          </a:bodyPr>
          <a:lstStyle>
            <a:lvl1pPr algn="r" defTabSz="881063" eaLnBrk="0" hangingPunct="0">
              <a:buFontTx/>
              <a:buNone/>
              <a:defRPr sz="900" b="0"/>
            </a:lvl1pPr>
          </a:lstStyle>
          <a:p>
            <a:pPr>
              <a:defRPr/>
            </a:pPr>
            <a:fld id="{E77E96C9-132F-4DC1-9FB8-A74BBA75FBB3}" type="slidenum">
              <a:rPr lang="en-AU"/>
              <a:pPr>
                <a:defRPr/>
              </a:pPr>
              <a:t>‹#›</a:t>
            </a:fld>
            <a:endParaRPr lang="en-AU"/>
          </a:p>
        </p:txBody>
      </p:sp>
    </p:spTree>
    <p:extLst>
      <p:ext uri="{BB962C8B-B14F-4D97-AF65-F5344CB8AC3E}">
        <p14:creationId xmlns:p14="http://schemas.microsoft.com/office/powerpoint/2010/main" val="636259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13075" cy="223838"/>
          </a:xfrm>
          <a:prstGeom prst="rect">
            <a:avLst/>
          </a:prstGeom>
          <a:noFill/>
          <a:ln w="9525">
            <a:noFill/>
            <a:miter lim="800000"/>
            <a:headEnd/>
            <a:tailEnd/>
          </a:ln>
        </p:spPr>
        <p:txBody>
          <a:bodyPr vert="horz" wrap="square" lIns="87976" tIns="43988" rIns="87976" bIns="43988" numCol="1" anchor="t" anchorCtr="0" compatLnSpc="1">
            <a:prstTxWarp prst="textNoShape">
              <a:avLst/>
            </a:prstTxWarp>
            <a:spAutoFit/>
          </a:bodyPr>
          <a:lstStyle>
            <a:lvl1pPr defTabSz="881063" eaLnBrk="0" hangingPunct="0">
              <a:spcBef>
                <a:spcPct val="0"/>
              </a:spcBef>
              <a:buFontTx/>
              <a:buNone/>
              <a:defRPr sz="900" b="0"/>
            </a:lvl1pPr>
          </a:lstStyle>
          <a:p>
            <a:pPr>
              <a:defRPr/>
            </a:pPr>
            <a:endParaRPr lang="en-AU"/>
          </a:p>
        </p:txBody>
      </p:sp>
      <p:sp>
        <p:nvSpPr>
          <p:cNvPr id="5123" name="Rectangle 3"/>
          <p:cNvSpPr>
            <a:spLocks noGrp="1" noChangeArrowheads="1"/>
          </p:cNvSpPr>
          <p:nvPr>
            <p:ph type="dt" idx="1"/>
          </p:nvPr>
        </p:nvSpPr>
        <p:spPr bwMode="auto">
          <a:xfrm>
            <a:off x="3937000" y="0"/>
            <a:ext cx="3013075" cy="223838"/>
          </a:xfrm>
          <a:prstGeom prst="rect">
            <a:avLst/>
          </a:prstGeom>
          <a:noFill/>
          <a:ln w="9525">
            <a:noFill/>
            <a:miter lim="800000"/>
            <a:headEnd/>
            <a:tailEnd/>
          </a:ln>
        </p:spPr>
        <p:txBody>
          <a:bodyPr vert="horz" wrap="square" lIns="87976" tIns="43988" rIns="87976" bIns="43988" numCol="1" anchor="t" anchorCtr="0" compatLnSpc="1">
            <a:prstTxWarp prst="textNoShape">
              <a:avLst/>
            </a:prstTxWarp>
            <a:spAutoFit/>
          </a:bodyPr>
          <a:lstStyle>
            <a:lvl1pPr algn="r" defTabSz="881063" eaLnBrk="0" hangingPunct="0">
              <a:spcBef>
                <a:spcPct val="0"/>
              </a:spcBef>
              <a:buFontTx/>
              <a:buNone/>
              <a:defRPr sz="900" b="0"/>
            </a:lvl1pPr>
          </a:lstStyle>
          <a:p>
            <a:pPr>
              <a:defRPr/>
            </a:pPr>
            <a:fld id="{3F07D960-50CF-44E5-81EF-C64E09592E4D}" type="datetime1">
              <a:rPr lang="en-AU"/>
              <a:pPr>
                <a:defRPr/>
              </a:pPr>
              <a:t>27/04/2012</a:t>
            </a:fld>
            <a:endParaRPr lang="en-AU"/>
          </a:p>
        </p:txBody>
      </p:sp>
      <p:sp>
        <p:nvSpPr>
          <p:cNvPr id="28676" name="Rectangle 4"/>
          <p:cNvSpPr>
            <a:spLocks noGrp="1" noRot="1" noChangeAspect="1" noChangeArrowheads="1" noTextEdit="1"/>
          </p:cNvSpPr>
          <p:nvPr>
            <p:ph type="sldImg" idx="2"/>
          </p:nvPr>
        </p:nvSpPr>
        <p:spPr bwMode="auto">
          <a:xfrm>
            <a:off x="422275" y="307975"/>
            <a:ext cx="6110288" cy="42306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385763" y="4616450"/>
            <a:ext cx="6178550" cy="4157663"/>
          </a:xfrm>
          <a:prstGeom prst="rect">
            <a:avLst/>
          </a:prstGeom>
          <a:noFill/>
          <a:ln w="9525">
            <a:noFill/>
            <a:miter lim="800000"/>
            <a:headEnd/>
            <a:tailEnd/>
          </a:ln>
        </p:spPr>
        <p:txBody>
          <a:bodyPr vert="horz" wrap="square" lIns="87976" tIns="43988" rIns="87976" bIns="43988"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5126" name="Rectangle 6"/>
          <p:cNvSpPr>
            <a:spLocks noGrp="1" noChangeArrowheads="1"/>
          </p:cNvSpPr>
          <p:nvPr>
            <p:ph type="ftr" sz="quarter" idx="4"/>
          </p:nvPr>
        </p:nvSpPr>
        <p:spPr bwMode="auto">
          <a:xfrm>
            <a:off x="0" y="9012238"/>
            <a:ext cx="3013075" cy="223837"/>
          </a:xfrm>
          <a:prstGeom prst="rect">
            <a:avLst/>
          </a:prstGeom>
          <a:noFill/>
          <a:ln w="9525">
            <a:noFill/>
            <a:miter lim="800000"/>
            <a:headEnd/>
            <a:tailEnd/>
          </a:ln>
        </p:spPr>
        <p:txBody>
          <a:bodyPr vert="horz" wrap="square" lIns="87976" tIns="43988" rIns="87976" bIns="43988" numCol="1" anchor="b" anchorCtr="0" compatLnSpc="1">
            <a:prstTxWarp prst="textNoShape">
              <a:avLst/>
            </a:prstTxWarp>
            <a:spAutoFit/>
          </a:bodyPr>
          <a:lstStyle>
            <a:lvl1pPr defTabSz="881063" eaLnBrk="0" hangingPunct="0">
              <a:spcBef>
                <a:spcPct val="0"/>
              </a:spcBef>
              <a:buFontTx/>
              <a:buNone/>
              <a:defRPr sz="900" b="0"/>
            </a:lvl1pPr>
          </a:lstStyle>
          <a:p>
            <a:pPr>
              <a:defRPr/>
            </a:pPr>
            <a:endParaRPr lang="en-AU"/>
          </a:p>
        </p:txBody>
      </p:sp>
      <p:sp>
        <p:nvSpPr>
          <p:cNvPr id="5127" name="Rectangle 7"/>
          <p:cNvSpPr>
            <a:spLocks noGrp="1" noChangeArrowheads="1"/>
          </p:cNvSpPr>
          <p:nvPr>
            <p:ph type="sldNum" sz="quarter" idx="5"/>
          </p:nvPr>
        </p:nvSpPr>
        <p:spPr bwMode="auto">
          <a:xfrm>
            <a:off x="3937000" y="9012238"/>
            <a:ext cx="3013075" cy="223837"/>
          </a:xfrm>
          <a:prstGeom prst="rect">
            <a:avLst/>
          </a:prstGeom>
          <a:noFill/>
          <a:ln w="9525">
            <a:noFill/>
            <a:miter lim="800000"/>
            <a:headEnd/>
            <a:tailEnd/>
          </a:ln>
        </p:spPr>
        <p:txBody>
          <a:bodyPr vert="horz" wrap="square" lIns="87976" tIns="43988" rIns="87976" bIns="43988" numCol="1" anchor="b" anchorCtr="0" compatLnSpc="1">
            <a:prstTxWarp prst="textNoShape">
              <a:avLst/>
            </a:prstTxWarp>
            <a:spAutoFit/>
          </a:bodyPr>
          <a:lstStyle>
            <a:lvl1pPr algn="r" defTabSz="881063" eaLnBrk="0" hangingPunct="0">
              <a:spcBef>
                <a:spcPct val="0"/>
              </a:spcBef>
              <a:buFontTx/>
              <a:buNone/>
              <a:defRPr sz="900" b="0"/>
            </a:lvl1pPr>
          </a:lstStyle>
          <a:p>
            <a:pPr>
              <a:defRPr/>
            </a:pPr>
            <a:fld id="{1F78C213-B7C4-46B2-B587-155514F20A62}" type="slidenum">
              <a:rPr lang="en-AU"/>
              <a:pPr>
                <a:defRPr/>
              </a:pPr>
              <a:t>‹#›</a:t>
            </a:fld>
            <a:endParaRPr lang="en-AU"/>
          </a:p>
        </p:txBody>
      </p:sp>
    </p:spTree>
    <p:extLst>
      <p:ext uri="{BB962C8B-B14F-4D97-AF65-F5344CB8AC3E}">
        <p14:creationId xmlns:p14="http://schemas.microsoft.com/office/powerpoint/2010/main" val="1784533573"/>
      </p:ext>
    </p:extLst>
  </p:cSld>
  <p:clrMap bg1="lt1" tx1="dk1" bg2="lt2" tx2="dk2" accent1="accent1" accent2="accent2" accent3="accent3" accent4="accent4" accent5="accent5" accent6="accent6" hlink="hlink" folHlink="folHlink"/>
  <p:hf hdr="0" ftr="0"/>
  <p:notesStyle>
    <a:lvl1pPr marL="190500" indent="-190500" algn="l" rtl="0" eaLnBrk="0" fontAlgn="base" hangingPunct="0">
      <a:spcBef>
        <a:spcPct val="30000"/>
      </a:spcBef>
      <a:spcAft>
        <a:spcPct val="0"/>
      </a:spcAft>
      <a:buClr>
        <a:srgbClr val="006E1C"/>
      </a:buClr>
      <a:buSzPct val="80000"/>
      <a:buFont typeface="Wingdings" pitchFamily="2" charset="2"/>
      <a:buChar char="l"/>
      <a:defRPr sz="1200" kern="1200">
        <a:solidFill>
          <a:schemeClr val="tx1"/>
        </a:solidFill>
        <a:latin typeface="Arial" charset="0"/>
        <a:ea typeface="+mn-ea"/>
        <a:cs typeface="+mn-cs"/>
      </a:defRPr>
    </a:lvl1pPr>
    <a:lvl2pPr marL="457200" indent="-219075" algn="l" rtl="0" eaLnBrk="0" fontAlgn="base" hangingPunct="0">
      <a:spcBef>
        <a:spcPct val="30000"/>
      </a:spcBef>
      <a:spcAft>
        <a:spcPct val="0"/>
      </a:spcAft>
      <a:buChar char="–"/>
      <a:defRPr sz="1200" kern="1200">
        <a:solidFill>
          <a:schemeClr val="tx1"/>
        </a:solidFill>
        <a:latin typeface="Arial" charset="0"/>
        <a:ea typeface="+mn-ea"/>
        <a:cs typeface="+mn-cs"/>
      </a:defRPr>
    </a:lvl2pPr>
    <a:lvl3pPr marL="723900" indent="-200025" algn="l" rtl="0" eaLnBrk="0" fontAlgn="base" hangingPunct="0">
      <a:spcBef>
        <a:spcPct val="30000"/>
      </a:spcBef>
      <a:spcAft>
        <a:spcPct val="0"/>
      </a:spcAft>
      <a:buChar char="–"/>
      <a:defRPr sz="1200" kern="1200">
        <a:solidFill>
          <a:schemeClr val="tx1"/>
        </a:solidFill>
        <a:latin typeface="Arial" charset="0"/>
        <a:ea typeface="+mn-ea"/>
        <a:cs typeface="+mn-cs"/>
      </a:defRPr>
    </a:lvl3pPr>
    <a:lvl4pPr marL="1000125" indent="-190500" algn="l" rtl="0" eaLnBrk="0" fontAlgn="base" hangingPunct="0">
      <a:spcBef>
        <a:spcPct val="30000"/>
      </a:spcBef>
      <a:spcAft>
        <a:spcPct val="0"/>
      </a:spcAft>
      <a:buChar char="–"/>
      <a:defRPr sz="1200" kern="1200">
        <a:solidFill>
          <a:schemeClr val="tx1"/>
        </a:solidFill>
        <a:latin typeface="Arial" charset="0"/>
        <a:ea typeface="+mn-ea"/>
        <a:cs typeface="+mn-cs"/>
      </a:defRPr>
    </a:lvl4pPr>
    <a:lvl5pPr marL="1285875" indent="-228600" algn="l" rtl="0" eaLnBrk="0" fontAlgn="base" hangingPunct="0">
      <a:spcBef>
        <a:spcPct val="30000"/>
      </a:spcBef>
      <a:spcAft>
        <a:spcPct val="0"/>
      </a:spcAft>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0</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13</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14</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15</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16</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17</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18</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2</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3</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8</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9</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10</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11</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3F07D960-50CF-44E5-81EF-C64E09592E4D}" type="datetime1">
              <a:rPr lang="en-AU" smtClean="0"/>
              <a:pPr>
                <a:defRPr/>
              </a:pPr>
              <a:t>27/04/2012</a:t>
            </a:fld>
            <a:endParaRPr lang="en-AU"/>
          </a:p>
        </p:txBody>
      </p:sp>
      <p:sp>
        <p:nvSpPr>
          <p:cNvPr id="5" name="Slide Number Placeholder 4"/>
          <p:cNvSpPr>
            <a:spLocks noGrp="1"/>
          </p:cNvSpPr>
          <p:nvPr>
            <p:ph type="sldNum" sz="quarter" idx="11"/>
          </p:nvPr>
        </p:nvSpPr>
        <p:spPr/>
        <p:txBody>
          <a:bodyPr/>
          <a:lstStyle/>
          <a:p>
            <a:pPr>
              <a:defRPr/>
            </a:pPr>
            <a:fld id="{1F78C213-B7C4-46B2-B587-155514F20A62}" type="slidenum">
              <a:rPr lang="en-AU" smtClean="0"/>
              <a:pPr>
                <a:defRPr/>
              </a:pPr>
              <a:t>12</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74"/>
          <p:cNvSpPr>
            <a:spLocks noChangeShapeType="1"/>
          </p:cNvSpPr>
          <p:nvPr/>
        </p:nvSpPr>
        <p:spPr bwMode="auto">
          <a:xfrm>
            <a:off x="1928813" y="0"/>
            <a:ext cx="0" cy="6470650"/>
          </a:xfrm>
          <a:prstGeom prst="line">
            <a:avLst/>
          </a:prstGeom>
          <a:noFill/>
          <a:ln w="6350">
            <a:solidFill>
              <a:schemeClr val="tx1"/>
            </a:solidFill>
            <a:round/>
            <a:headEnd/>
            <a:tailEnd/>
          </a:ln>
          <a:effectLst/>
        </p:spPr>
        <p:txBody>
          <a:bodyPr wrap="none" anchor="ctr"/>
          <a:lstStyle/>
          <a:p>
            <a:pPr algn="ctr" eaLnBrk="0" hangingPunct="0">
              <a:buFontTx/>
              <a:buNone/>
              <a:defRPr/>
            </a:pPr>
            <a:endParaRPr lang="en-US" sz="1400" b="0"/>
          </a:p>
        </p:txBody>
      </p:sp>
      <p:sp>
        <p:nvSpPr>
          <p:cNvPr id="5" name="Text Box 76"/>
          <p:cNvSpPr txBox="1">
            <a:spLocks noChangeArrowheads="1"/>
          </p:cNvSpPr>
          <p:nvPr/>
        </p:nvSpPr>
        <p:spPr bwMode="auto">
          <a:xfrm>
            <a:off x="200025" y="1557338"/>
            <a:ext cx="1657350" cy="4816475"/>
          </a:xfrm>
          <a:prstGeom prst="rect">
            <a:avLst/>
          </a:prstGeom>
          <a:noFill/>
          <a:ln w="9525">
            <a:noFill/>
            <a:miter lim="800000"/>
            <a:headEnd/>
            <a:tailEnd/>
          </a:ln>
        </p:spPr>
        <p:txBody>
          <a:bodyPr lIns="0">
            <a:spAutoFit/>
          </a:bodyPr>
          <a:lstStyle/>
          <a:p>
            <a:pPr eaLnBrk="0" hangingPunct="0">
              <a:lnSpc>
                <a:spcPct val="75000"/>
              </a:lnSpc>
              <a:buFontTx/>
              <a:buNone/>
              <a:defRPr/>
            </a:pPr>
            <a:r>
              <a:rPr lang="en-NZ" sz="1000" b="0">
                <a:latin typeface="Garamond" pitchFamily="18" charset="0"/>
              </a:rPr>
              <a:t>T +1 (202) 466 6790</a:t>
            </a:r>
          </a:p>
          <a:p>
            <a:pPr eaLnBrk="0" hangingPunct="0">
              <a:lnSpc>
                <a:spcPct val="75000"/>
              </a:lnSpc>
              <a:buFontTx/>
              <a:buNone/>
              <a:defRPr/>
            </a:pPr>
            <a:r>
              <a:rPr lang="en-NZ" sz="1000" b="0">
                <a:latin typeface="Garamond" pitchFamily="18" charset="0"/>
              </a:rPr>
              <a:t>F +1 (202) 466 6797</a:t>
            </a:r>
          </a:p>
          <a:p>
            <a:pPr eaLnBrk="0" hangingPunct="0">
              <a:lnSpc>
                <a:spcPct val="75000"/>
              </a:lnSpc>
              <a:buFontTx/>
              <a:buNone/>
              <a:defRPr/>
            </a:pPr>
            <a:r>
              <a:rPr lang="en-NZ" sz="1000" b="0">
                <a:latin typeface="Garamond" pitchFamily="18" charset="0"/>
              </a:rPr>
              <a:t>1700 K Street NW </a:t>
            </a:r>
          </a:p>
          <a:p>
            <a:pPr eaLnBrk="0" hangingPunct="0">
              <a:lnSpc>
                <a:spcPct val="75000"/>
              </a:lnSpc>
              <a:buFontTx/>
              <a:buNone/>
              <a:defRPr/>
            </a:pPr>
            <a:r>
              <a:rPr lang="en-NZ" sz="1000" b="0">
                <a:latin typeface="Garamond" pitchFamily="18" charset="0"/>
              </a:rPr>
              <a:t>WASHINGTON DC  20006</a:t>
            </a:r>
          </a:p>
          <a:p>
            <a:pPr eaLnBrk="0" hangingPunct="0">
              <a:lnSpc>
                <a:spcPct val="75000"/>
              </a:lnSpc>
              <a:buFontTx/>
              <a:buNone/>
              <a:defRPr/>
            </a:pPr>
            <a:r>
              <a:rPr lang="en-NZ" sz="1000" b="0">
                <a:latin typeface="Garamond" pitchFamily="18" charset="0"/>
              </a:rPr>
              <a:t>United States of America </a:t>
            </a:r>
          </a:p>
          <a:p>
            <a:pPr eaLnBrk="0" hangingPunct="0">
              <a:lnSpc>
                <a:spcPct val="75000"/>
              </a:lnSpc>
              <a:buFontTx/>
              <a:buNone/>
              <a:defRPr/>
            </a:pPr>
            <a:endParaRPr lang="en-NZ" sz="1000" b="0">
              <a:latin typeface="Garamond" pitchFamily="18" charset="0"/>
            </a:endParaRPr>
          </a:p>
          <a:p>
            <a:pPr eaLnBrk="0" hangingPunct="0">
              <a:lnSpc>
                <a:spcPct val="75000"/>
              </a:lnSpc>
              <a:buFontTx/>
              <a:buNone/>
              <a:defRPr/>
            </a:pPr>
            <a:r>
              <a:rPr lang="en-NZ" sz="1000" b="0">
                <a:latin typeface="Garamond" pitchFamily="18" charset="0"/>
              </a:rPr>
              <a:t>T +61 (2) 9231 6862</a:t>
            </a:r>
          </a:p>
          <a:p>
            <a:pPr eaLnBrk="0" hangingPunct="0">
              <a:lnSpc>
                <a:spcPct val="75000"/>
              </a:lnSpc>
              <a:buFontTx/>
              <a:buNone/>
              <a:defRPr/>
            </a:pPr>
            <a:r>
              <a:rPr lang="en-NZ" sz="1000" b="0">
                <a:latin typeface="Garamond" pitchFamily="18" charset="0"/>
              </a:rPr>
              <a:t>F +61 (2) 9231 3847</a:t>
            </a:r>
            <a:endParaRPr lang="fr-FR" sz="1000" b="0">
              <a:latin typeface="Garamond" pitchFamily="18" charset="0"/>
            </a:endParaRPr>
          </a:p>
          <a:p>
            <a:pPr eaLnBrk="0" hangingPunct="0">
              <a:lnSpc>
                <a:spcPct val="75000"/>
              </a:lnSpc>
              <a:buFontTx/>
              <a:buNone/>
              <a:defRPr/>
            </a:pPr>
            <a:r>
              <a:rPr lang="fr-FR" sz="1000" b="0">
                <a:latin typeface="Garamond" pitchFamily="18" charset="0"/>
              </a:rPr>
              <a:t>Level 10, 1 Castlereagh Street</a:t>
            </a:r>
          </a:p>
          <a:p>
            <a:pPr eaLnBrk="0" hangingPunct="0">
              <a:lnSpc>
                <a:spcPct val="75000"/>
              </a:lnSpc>
              <a:buFontTx/>
              <a:buNone/>
              <a:defRPr/>
            </a:pPr>
            <a:r>
              <a:rPr lang="fr-FR" sz="1000" b="0">
                <a:latin typeface="Garamond" pitchFamily="18" charset="0"/>
              </a:rPr>
              <a:t>SYDNEY, NSW 2001 </a:t>
            </a:r>
          </a:p>
          <a:p>
            <a:pPr eaLnBrk="0" hangingPunct="0">
              <a:lnSpc>
                <a:spcPct val="75000"/>
              </a:lnSpc>
              <a:buFontTx/>
              <a:buNone/>
              <a:defRPr/>
            </a:pPr>
            <a:r>
              <a:rPr lang="fr-FR" sz="1000" b="0">
                <a:latin typeface="Garamond" pitchFamily="18" charset="0"/>
              </a:rPr>
              <a:t>Australia</a:t>
            </a:r>
          </a:p>
          <a:p>
            <a:pPr eaLnBrk="0" hangingPunct="0">
              <a:lnSpc>
                <a:spcPct val="75000"/>
              </a:lnSpc>
              <a:buFontTx/>
              <a:buNone/>
              <a:defRPr/>
            </a:pPr>
            <a:endParaRPr lang="en-NZ" sz="1000" b="0">
              <a:latin typeface="Garamond" pitchFamily="18" charset="0"/>
            </a:endParaRPr>
          </a:p>
          <a:p>
            <a:pPr eaLnBrk="0" hangingPunct="0">
              <a:lnSpc>
                <a:spcPct val="75000"/>
              </a:lnSpc>
              <a:buFontTx/>
              <a:buNone/>
              <a:defRPr/>
            </a:pPr>
            <a:r>
              <a:rPr lang="en-NZ" sz="1000" b="0">
                <a:latin typeface="Garamond" pitchFamily="18" charset="0"/>
              </a:rPr>
              <a:t>T +64 (4) 913 2800</a:t>
            </a:r>
          </a:p>
          <a:p>
            <a:pPr eaLnBrk="0" hangingPunct="0">
              <a:lnSpc>
                <a:spcPct val="75000"/>
              </a:lnSpc>
              <a:buFontTx/>
              <a:buNone/>
              <a:defRPr/>
            </a:pPr>
            <a:r>
              <a:rPr lang="en-NZ" sz="1000" b="0">
                <a:latin typeface="Garamond" pitchFamily="18" charset="0"/>
              </a:rPr>
              <a:t>F +64 (4) 913 2808</a:t>
            </a:r>
          </a:p>
          <a:p>
            <a:pPr eaLnBrk="0" hangingPunct="0">
              <a:lnSpc>
                <a:spcPct val="75000"/>
              </a:lnSpc>
              <a:buFontTx/>
              <a:buNone/>
              <a:defRPr/>
            </a:pPr>
            <a:r>
              <a:rPr lang="en-NZ" sz="1000" b="0">
                <a:latin typeface="Garamond" pitchFamily="18" charset="0"/>
              </a:rPr>
              <a:t>Level 2, 88 The Terrace</a:t>
            </a:r>
          </a:p>
          <a:p>
            <a:pPr eaLnBrk="0" hangingPunct="0">
              <a:lnSpc>
                <a:spcPct val="75000"/>
              </a:lnSpc>
              <a:buFontTx/>
              <a:buNone/>
              <a:defRPr/>
            </a:pPr>
            <a:r>
              <a:rPr lang="en-NZ" sz="1000" b="0">
                <a:latin typeface="Garamond" pitchFamily="18" charset="0"/>
              </a:rPr>
              <a:t>PO Box 10-225</a:t>
            </a:r>
          </a:p>
          <a:p>
            <a:pPr eaLnBrk="0" hangingPunct="0">
              <a:lnSpc>
                <a:spcPct val="75000"/>
              </a:lnSpc>
              <a:buFontTx/>
              <a:buNone/>
              <a:defRPr/>
            </a:pPr>
            <a:r>
              <a:rPr lang="en-NZ" sz="1000" b="0">
                <a:latin typeface="Garamond" pitchFamily="18" charset="0"/>
              </a:rPr>
              <a:t>WELLINGTON</a:t>
            </a:r>
          </a:p>
          <a:p>
            <a:pPr eaLnBrk="0" hangingPunct="0">
              <a:lnSpc>
                <a:spcPct val="75000"/>
              </a:lnSpc>
              <a:buFontTx/>
              <a:buNone/>
              <a:defRPr/>
            </a:pPr>
            <a:r>
              <a:rPr lang="en-NZ" sz="1000" b="0">
                <a:latin typeface="Garamond" pitchFamily="18" charset="0"/>
              </a:rPr>
              <a:t>New Zealand </a:t>
            </a:r>
          </a:p>
          <a:p>
            <a:pPr eaLnBrk="0" hangingPunct="0">
              <a:lnSpc>
                <a:spcPct val="75000"/>
              </a:lnSpc>
              <a:buFontTx/>
              <a:buNone/>
              <a:defRPr/>
            </a:pPr>
            <a:endParaRPr lang="en-NZ" sz="1000" b="0">
              <a:latin typeface="Garamond" pitchFamily="18" charset="0"/>
            </a:endParaRPr>
          </a:p>
          <a:p>
            <a:pPr eaLnBrk="0" hangingPunct="0">
              <a:lnSpc>
                <a:spcPct val="75000"/>
              </a:lnSpc>
              <a:buFontTx/>
              <a:buNone/>
              <a:defRPr/>
            </a:pPr>
            <a:r>
              <a:rPr lang="en-US" sz="1000" b="0">
                <a:solidFill>
                  <a:srgbClr val="000000"/>
                </a:solidFill>
                <a:latin typeface="Garamond" pitchFamily="18" charset="0"/>
                <a:cs typeface="Times New Roman" pitchFamily="18" charset="0"/>
              </a:rPr>
              <a:t>T: +33 (1) 45 27 24 55</a:t>
            </a:r>
            <a:endParaRPr lang="fr-FR" sz="1000" b="0">
              <a:solidFill>
                <a:srgbClr val="000000"/>
              </a:solidFill>
              <a:latin typeface="Garamond" pitchFamily="18" charset="0"/>
              <a:cs typeface="Times New Roman" pitchFamily="18" charset="0"/>
            </a:endParaRPr>
          </a:p>
          <a:p>
            <a:pPr eaLnBrk="0" hangingPunct="0">
              <a:lnSpc>
                <a:spcPct val="75000"/>
              </a:lnSpc>
              <a:buFontTx/>
              <a:buNone/>
              <a:defRPr/>
            </a:pPr>
            <a:r>
              <a:rPr lang="fr-FR" sz="1000" b="0">
                <a:solidFill>
                  <a:srgbClr val="000000"/>
                </a:solidFill>
                <a:latin typeface="Garamond" pitchFamily="18" charset="0"/>
                <a:cs typeface="Times New Roman" pitchFamily="18" charset="0"/>
              </a:rPr>
              <a:t>F: +33 (1) 45 20 17 69</a:t>
            </a:r>
          </a:p>
          <a:p>
            <a:pPr eaLnBrk="0" hangingPunct="0">
              <a:lnSpc>
                <a:spcPct val="75000"/>
              </a:lnSpc>
              <a:buFontTx/>
              <a:buNone/>
              <a:defRPr/>
            </a:pPr>
            <a:r>
              <a:rPr lang="fr-FR" sz="1000" b="0">
                <a:solidFill>
                  <a:srgbClr val="000000"/>
                </a:solidFill>
                <a:latin typeface="Garamond" pitchFamily="18" charset="0"/>
                <a:cs typeface="Times New Roman" pitchFamily="18" charset="0"/>
              </a:rPr>
              <a:t>7 Rue Claude Chahu</a:t>
            </a:r>
          </a:p>
          <a:p>
            <a:pPr eaLnBrk="0" hangingPunct="0">
              <a:lnSpc>
                <a:spcPct val="75000"/>
              </a:lnSpc>
              <a:buFontTx/>
              <a:buNone/>
              <a:defRPr/>
            </a:pPr>
            <a:r>
              <a:rPr lang="fr-FR" sz="1000" b="0">
                <a:solidFill>
                  <a:srgbClr val="000000"/>
                </a:solidFill>
                <a:latin typeface="Garamond" pitchFamily="18" charset="0"/>
                <a:cs typeface="Times New Roman" pitchFamily="18" charset="0"/>
              </a:rPr>
              <a:t>PARIS 75116 </a:t>
            </a:r>
            <a:endParaRPr lang="en-US" sz="1000" b="0">
              <a:solidFill>
                <a:srgbClr val="000000"/>
              </a:solidFill>
              <a:latin typeface="Garamond" pitchFamily="18" charset="0"/>
              <a:cs typeface="Times New Roman" pitchFamily="18" charset="0"/>
            </a:endParaRPr>
          </a:p>
          <a:p>
            <a:pPr eaLnBrk="0" hangingPunct="0">
              <a:lnSpc>
                <a:spcPct val="75000"/>
              </a:lnSpc>
              <a:buFontTx/>
              <a:buNone/>
              <a:defRPr/>
            </a:pPr>
            <a:r>
              <a:rPr lang="en-US" sz="1000" b="0">
                <a:solidFill>
                  <a:srgbClr val="000000"/>
                </a:solidFill>
                <a:latin typeface="Garamond" pitchFamily="18" charset="0"/>
                <a:cs typeface="Times New Roman" pitchFamily="18" charset="0"/>
              </a:rPr>
              <a:t>France</a:t>
            </a:r>
            <a:endParaRPr lang="fr-FR" sz="1000" b="0">
              <a:latin typeface="Garamond" pitchFamily="18" charset="0"/>
            </a:endParaRPr>
          </a:p>
          <a:p>
            <a:pPr eaLnBrk="0" hangingPunct="0">
              <a:buFontTx/>
              <a:buNone/>
              <a:defRPr/>
            </a:pPr>
            <a:r>
              <a:rPr lang="fr-FR" sz="1000" b="0">
                <a:solidFill>
                  <a:srgbClr val="000080"/>
                </a:solidFill>
                <a:latin typeface="Garamond" pitchFamily="18" charset="0"/>
              </a:rPr>
              <a:t>------------- www.castalia.fr</a:t>
            </a:r>
            <a:endParaRPr lang="en-AU" sz="1000" b="0">
              <a:solidFill>
                <a:srgbClr val="000080"/>
              </a:solidFill>
              <a:latin typeface="Garamond" pitchFamily="18" charset="0"/>
            </a:endParaRPr>
          </a:p>
        </p:txBody>
      </p:sp>
      <p:pic>
        <p:nvPicPr>
          <p:cNvPr id="6" name="Picture 77" descr="Castalialogo"/>
          <p:cNvPicPr>
            <a:picLocks noChangeAspect="1" noChangeArrowheads="1"/>
          </p:cNvPicPr>
          <p:nvPr/>
        </p:nvPicPr>
        <p:blipFill>
          <a:blip r:embed="rId2" cstate="print"/>
          <a:srcRect/>
          <a:stretch>
            <a:fillRect/>
          </a:stretch>
        </p:blipFill>
        <p:spPr bwMode="auto">
          <a:xfrm>
            <a:off x="57150" y="26988"/>
            <a:ext cx="1800225" cy="809625"/>
          </a:xfrm>
          <a:prstGeom prst="rect">
            <a:avLst/>
          </a:prstGeom>
          <a:noFill/>
          <a:ln w="9525">
            <a:noFill/>
            <a:miter lim="800000"/>
            <a:headEnd/>
            <a:tailEnd/>
          </a:ln>
        </p:spPr>
      </p:pic>
      <p:sp>
        <p:nvSpPr>
          <p:cNvPr id="7" name="Line 13"/>
          <p:cNvSpPr>
            <a:spLocks noChangeShapeType="1"/>
          </p:cNvSpPr>
          <p:nvPr userDrawn="1"/>
        </p:nvSpPr>
        <p:spPr bwMode="auto">
          <a:xfrm>
            <a:off x="0" y="6453188"/>
            <a:ext cx="9906000" cy="0"/>
          </a:xfrm>
          <a:prstGeom prst="line">
            <a:avLst/>
          </a:prstGeom>
          <a:noFill/>
          <a:ln w="38100" cmpd="dbl">
            <a:solidFill>
              <a:schemeClr val="tx1"/>
            </a:solidFill>
            <a:round/>
            <a:headEnd/>
            <a:tailEnd/>
          </a:ln>
          <a:effectLst/>
        </p:spPr>
        <p:txBody>
          <a:bodyPr lIns="90000" tIns="46038" rIns="90000" bIns="46038"/>
          <a:lstStyle/>
          <a:p>
            <a:pPr>
              <a:defRPr/>
            </a:pPr>
            <a:endParaRPr lang="en-US"/>
          </a:p>
        </p:txBody>
      </p:sp>
      <p:sp>
        <p:nvSpPr>
          <p:cNvPr id="8" name="Line 15"/>
          <p:cNvSpPr>
            <a:spLocks noChangeShapeType="1"/>
          </p:cNvSpPr>
          <p:nvPr userDrawn="1"/>
        </p:nvSpPr>
        <p:spPr bwMode="auto">
          <a:xfrm>
            <a:off x="0" y="981075"/>
            <a:ext cx="9906000" cy="0"/>
          </a:xfrm>
          <a:prstGeom prst="line">
            <a:avLst/>
          </a:prstGeom>
          <a:noFill/>
          <a:ln w="38100" cmpd="dbl">
            <a:solidFill>
              <a:schemeClr val="tx1"/>
            </a:solidFill>
            <a:round/>
            <a:headEnd/>
            <a:tailEnd/>
          </a:ln>
          <a:effectLst/>
        </p:spPr>
        <p:txBody>
          <a:bodyPr lIns="90000" tIns="46038" rIns="90000" bIns="46038"/>
          <a:lstStyle/>
          <a:p>
            <a:pPr>
              <a:defRPr/>
            </a:pPr>
            <a:endParaRPr lang="en-US"/>
          </a:p>
        </p:txBody>
      </p:sp>
      <p:sp>
        <p:nvSpPr>
          <p:cNvPr id="17451" name="Rectangle 43"/>
          <p:cNvSpPr>
            <a:spLocks noGrp="1" noChangeArrowheads="1"/>
          </p:cNvSpPr>
          <p:nvPr>
            <p:ph type="ctrTitle" sz="quarter"/>
          </p:nvPr>
        </p:nvSpPr>
        <p:spPr>
          <a:xfrm>
            <a:off x="3033713" y="2767013"/>
            <a:ext cx="3778250" cy="361950"/>
          </a:xfrm>
        </p:spPr>
        <p:txBody>
          <a:bodyPr anchor="ctr"/>
          <a:lstStyle>
            <a:lvl1pPr algn="ctr">
              <a:defRPr sz="1700" i="0"/>
            </a:lvl1pPr>
          </a:lstStyle>
          <a:p>
            <a:r>
              <a:rPr lang="en-US" smtClean="0"/>
              <a:t>Click to edit Master title style</a:t>
            </a:r>
            <a:endParaRPr lang="en-AU"/>
          </a:p>
        </p:txBody>
      </p:sp>
      <p:sp>
        <p:nvSpPr>
          <p:cNvPr id="17452" name="Rectangle 44"/>
          <p:cNvSpPr>
            <a:spLocks noGrp="1" noChangeArrowheads="1"/>
          </p:cNvSpPr>
          <p:nvPr>
            <p:ph type="subTitle" sz="quarter" idx="1"/>
          </p:nvPr>
        </p:nvSpPr>
        <p:spPr>
          <a:xfrm>
            <a:off x="3033713" y="3122613"/>
            <a:ext cx="3778250" cy="787400"/>
          </a:xfrm>
        </p:spPr>
        <p:txBody>
          <a:bodyPr lIns="92075" rIns="92075" anchor="ctr"/>
          <a:lstStyle>
            <a:lvl1pPr marL="0" indent="0" algn="ctr">
              <a:buFont typeface="Wingdings" pitchFamily="2" charset="2"/>
              <a:buNone/>
              <a:defRPr sz="1900" i="1"/>
            </a:lvl1pPr>
          </a:lstStyle>
          <a:p>
            <a:r>
              <a:rPr lang="en-US" smtClean="0"/>
              <a:t>Click to edit Master subtitle style</a:t>
            </a:r>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8"/>
          <p:cNvGrpSpPr>
            <a:grpSpLocks/>
          </p:cNvGrpSpPr>
          <p:nvPr/>
        </p:nvGrpSpPr>
        <p:grpSpPr bwMode="auto">
          <a:xfrm>
            <a:off x="261938" y="363538"/>
            <a:ext cx="9339262" cy="28575"/>
            <a:chOff x="2" y="1188"/>
            <a:chExt cx="5849" cy="9"/>
          </a:xfrm>
        </p:grpSpPr>
        <p:sp>
          <p:nvSpPr>
            <p:cNvPr id="5"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6"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7" name="Group 11"/>
          <p:cNvGrpSpPr>
            <a:grpSpLocks/>
          </p:cNvGrpSpPr>
          <p:nvPr/>
        </p:nvGrpSpPr>
        <p:grpSpPr bwMode="auto">
          <a:xfrm>
            <a:off x="261938" y="6477000"/>
            <a:ext cx="9339262" cy="28575"/>
            <a:chOff x="2" y="1188"/>
            <a:chExt cx="5849" cy="9"/>
          </a:xfrm>
        </p:grpSpPr>
        <p:sp>
          <p:nvSpPr>
            <p:cNvPr id="8"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9"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10"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Footer Placeholder 3"/>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2" name="Slide Number Placeholder 4"/>
          <p:cNvSpPr>
            <a:spLocks noGrp="1"/>
          </p:cNvSpPr>
          <p:nvPr>
            <p:ph type="sldNum" sz="quarter" idx="11"/>
          </p:nvPr>
        </p:nvSpPr>
        <p:spPr/>
        <p:txBody>
          <a:bodyPr/>
          <a:lstStyle>
            <a:lvl1pPr>
              <a:defRPr/>
            </a:lvl1pPr>
          </a:lstStyle>
          <a:p>
            <a:pPr>
              <a:defRPr/>
            </a:pPr>
            <a:fld id="{F2C932B8-4970-4E0B-9D11-719110E4AE50}" type="slidenum">
              <a:rPr lang="en-AU"/>
              <a:pPr>
                <a:defRPr/>
              </a:pPr>
              <a:t>‹#›</a:t>
            </a:fld>
            <a:endParaRPr lang="en-AU" sz="1400" b="0">
              <a:latin typeface="Times New Roman"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4" name="Group 8"/>
          <p:cNvGrpSpPr>
            <a:grpSpLocks/>
          </p:cNvGrpSpPr>
          <p:nvPr/>
        </p:nvGrpSpPr>
        <p:grpSpPr bwMode="auto">
          <a:xfrm>
            <a:off x="261938" y="363538"/>
            <a:ext cx="9339262" cy="28575"/>
            <a:chOff x="2" y="1188"/>
            <a:chExt cx="5849" cy="9"/>
          </a:xfrm>
        </p:grpSpPr>
        <p:sp>
          <p:nvSpPr>
            <p:cNvPr id="5"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6"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7" name="Group 11"/>
          <p:cNvGrpSpPr>
            <a:grpSpLocks/>
          </p:cNvGrpSpPr>
          <p:nvPr/>
        </p:nvGrpSpPr>
        <p:grpSpPr bwMode="auto">
          <a:xfrm>
            <a:off x="261938" y="6477000"/>
            <a:ext cx="9339262" cy="28575"/>
            <a:chOff x="2" y="1188"/>
            <a:chExt cx="5849" cy="9"/>
          </a:xfrm>
        </p:grpSpPr>
        <p:sp>
          <p:nvSpPr>
            <p:cNvPr id="8"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9"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10"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Vertical Title 1"/>
          <p:cNvSpPr>
            <a:spLocks noGrp="1"/>
          </p:cNvSpPr>
          <p:nvPr>
            <p:ph type="title" orient="vert"/>
          </p:nvPr>
        </p:nvSpPr>
        <p:spPr>
          <a:xfrm>
            <a:off x="7258050" y="392113"/>
            <a:ext cx="2343150" cy="5703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392113"/>
            <a:ext cx="6877050" cy="5703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Footer Placeholder 3"/>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2" name="Slide Number Placeholder 4"/>
          <p:cNvSpPr>
            <a:spLocks noGrp="1"/>
          </p:cNvSpPr>
          <p:nvPr>
            <p:ph type="sldNum" sz="quarter" idx="11"/>
          </p:nvPr>
        </p:nvSpPr>
        <p:spPr/>
        <p:txBody>
          <a:bodyPr/>
          <a:lstStyle>
            <a:lvl1pPr>
              <a:defRPr/>
            </a:lvl1pPr>
          </a:lstStyle>
          <a:p>
            <a:pPr>
              <a:defRPr/>
            </a:pPr>
            <a:fld id="{F4E867B5-43CB-4971-AB51-9FA140A59047}" type="slidenum">
              <a:rPr lang="en-AU"/>
              <a:pPr>
                <a:defRPr/>
              </a:pPr>
              <a:t>‹#›</a:t>
            </a:fld>
            <a:endParaRPr lang="en-AU" sz="1400" b="0">
              <a:latin typeface="Times New Roman"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grpSp>
        <p:nvGrpSpPr>
          <p:cNvPr id="4" name="Group 8"/>
          <p:cNvGrpSpPr>
            <a:grpSpLocks/>
          </p:cNvGrpSpPr>
          <p:nvPr/>
        </p:nvGrpSpPr>
        <p:grpSpPr bwMode="auto">
          <a:xfrm>
            <a:off x="261938" y="363538"/>
            <a:ext cx="9339262" cy="28575"/>
            <a:chOff x="2" y="1188"/>
            <a:chExt cx="5849" cy="9"/>
          </a:xfrm>
        </p:grpSpPr>
        <p:sp>
          <p:nvSpPr>
            <p:cNvPr id="5"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6"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7" name="Group 11"/>
          <p:cNvGrpSpPr>
            <a:grpSpLocks/>
          </p:cNvGrpSpPr>
          <p:nvPr/>
        </p:nvGrpSpPr>
        <p:grpSpPr bwMode="auto">
          <a:xfrm>
            <a:off x="261938" y="6477000"/>
            <a:ext cx="9339262" cy="28575"/>
            <a:chOff x="2" y="1188"/>
            <a:chExt cx="5849" cy="9"/>
          </a:xfrm>
        </p:grpSpPr>
        <p:sp>
          <p:nvSpPr>
            <p:cNvPr id="8"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9"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10"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Title 1"/>
          <p:cNvSpPr>
            <a:spLocks noGrp="1"/>
          </p:cNvSpPr>
          <p:nvPr>
            <p:ph type="title"/>
          </p:nvPr>
        </p:nvSpPr>
        <p:spPr>
          <a:xfrm>
            <a:off x="228600" y="392113"/>
            <a:ext cx="9372600" cy="3429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914400" y="1371600"/>
            <a:ext cx="8458200" cy="4724400"/>
          </a:xfrm>
        </p:spPr>
        <p:txBody>
          <a:bodyPr/>
          <a:lstStyle/>
          <a:p>
            <a:pPr lvl="0"/>
            <a:r>
              <a:rPr lang="en-US" noProof="0" smtClean="0"/>
              <a:t>Click icon to add SmartArt graphic</a:t>
            </a:r>
          </a:p>
        </p:txBody>
      </p:sp>
      <p:sp>
        <p:nvSpPr>
          <p:cNvPr id="11" name="Footer Placeholder 3"/>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2" name="Slide Number Placeholder 4"/>
          <p:cNvSpPr>
            <a:spLocks noGrp="1"/>
          </p:cNvSpPr>
          <p:nvPr>
            <p:ph type="sldNum" sz="quarter" idx="11"/>
          </p:nvPr>
        </p:nvSpPr>
        <p:spPr/>
        <p:txBody>
          <a:bodyPr/>
          <a:lstStyle>
            <a:lvl1pPr>
              <a:defRPr/>
            </a:lvl1pPr>
          </a:lstStyle>
          <a:p>
            <a:pPr>
              <a:defRPr/>
            </a:pPr>
            <a:fld id="{848405F9-3800-4AFB-96EC-C80D8DAE12BD}" type="slidenum">
              <a:rPr lang="en-AU"/>
              <a:pPr>
                <a:defRPr/>
              </a:pPr>
              <a:t>‹#›</a:t>
            </a:fld>
            <a:endParaRPr lang="en-AU" sz="1400" b="0">
              <a:latin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8"/>
          <p:cNvGrpSpPr>
            <a:grpSpLocks/>
          </p:cNvGrpSpPr>
          <p:nvPr/>
        </p:nvGrpSpPr>
        <p:grpSpPr bwMode="auto">
          <a:xfrm>
            <a:off x="261938" y="363538"/>
            <a:ext cx="9339262" cy="28575"/>
            <a:chOff x="2" y="1188"/>
            <a:chExt cx="5849" cy="9"/>
          </a:xfrm>
        </p:grpSpPr>
        <p:sp>
          <p:nvSpPr>
            <p:cNvPr id="5"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6"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7" name="Group 11"/>
          <p:cNvGrpSpPr>
            <a:grpSpLocks/>
          </p:cNvGrpSpPr>
          <p:nvPr/>
        </p:nvGrpSpPr>
        <p:grpSpPr bwMode="auto">
          <a:xfrm>
            <a:off x="261938" y="6477000"/>
            <a:ext cx="9339262" cy="28575"/>
            <a:chOff x="2" y="1188"/>
            <a:chExt cx="5849" cy="9"/>
          </a:xfrm>
        </p:grpSpPr>
        <p:sp>
          <p:nvSpPr>
            <p:cNvPr id="8"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9"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10"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Footer Placeholder 3"/>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2" name="Slide Number Placeholder 4"/>
          <p:cNvSpPr>
            <a:spLocks noGrp="1"/>
          </p:cNvSpPr>
          <p:nvPr>
            <p:ph type="sldNum" sz="quarter" idx="11"/>
          </p:nvPr>
        </p:nvSpPr>
        <p:spPr/>
        <p:txBody>
          <a:bodyPr/>
          <a:lstStyle>
            <a:lvl1pPr>
              <a:defRPr/>
            </a:lvl1pPr>
          </a:lstStyle>
          <a:p>
            <a:pPr>
              <a:defRPr/>
            </a:pPr>
            <a:fld id="{CF7B4E75-FBA6-4FF2-AD4E-5CC261BBD95E}" type="slidenum">
              <a:rPr lang="en-AU"/>
              <a:pPr>
                <a:defRPr/>
              </a:pPr>
              <a:t>‹#›</a:t>
            </a:fld>
            <a:endParaRPr lang="en-AU" sz="1400" b="0">
              <a:latin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8"/>
          <p:cNvGrpSpPr>
            <a:grpSpLocks/>
          </p:cNvGrpSpPr>
          <p:nvPr/>
        </p:nvGrpSpPr>
        <p:grpSpPr bwMode="auto">
          <a:xfrm>
            <a:off x="261938" y="363538"/>
            <a:ext cx="9339262" cy="28575"/>
            <a:chOff x="2" y="1188"/>
            <a:chExt cx="5849" cy="9"/>
          </a:xfrm>
        </p:grpSpPr>
        <p:sp>
          <p:nvSpPr>
            <p:cNvPr id="5"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6"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7" name="Group 11"/>
          <p:cNvGrpSpPr>
            <a:grpSpLocks/>
          </p:cNvGrpSpPr>
          <p:nvPr/>
        </p:nvGrpSpPr>
        <p:grpSpPr bwMode="auto">
          <a:xfrm>
            <a:off x="261938" y="6477000"/>
            <a:ext cx="9339262" cy="28575"/>
            <a:chOff x="2" y="1188"/>
            <a:chExt cx="5849" cy="9"/>
          </a:xfrm>
        </p:grpSpPr>
        <p:sp>
          <p:nvSpPr>
            <p:cNvPr id="8"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9"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10"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Title 1"/>
          <p:cNvSpPr>
            <a:spLocks noGrp="1"/>
          </p:cNvSpPr>
          <p:nvPr>
            <p:ph type="title"/>
          </p:nvPr>
        </p:nvSpPr>
        <p:spPr>
          <a:xfrm>
            <a:off x="782638" y="4406900"/>
            <a:ext cx="84201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11" name="Footer Placeholder 3"/>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2" name="Slide Number Placeholder 4"/>
          <p:cNvSpPr>
            <a:spLocks noGrp="1"/>
          </p:cNvSpPr>
          <p:nvPr>
            <p:ph type="sldNum" sz="quarter" idx="11"/>
          </p:nvPr>
        </p:nvSpPr>
        <p:spPr/>
        <p:txBody>
          <a:bodyPr/>
          <a:lstStyle>
            <a:lvl1pPr>
              <a:defRPr/>
            </a:lvl1pPr>
          </a:lstStyle>
          <a:p>
            <a:pPr>
              <a:defRPr/>
            </a:pPr>
            <a:fld id="{0F2C259C-6CD2-46C6-AAC1-2D5E968AF938}" type="slidenum">
              <a:rPr lang="en-AU"/>
              <a:pPr>
                <a:defRPr/>
              </a:pPr>
              <a:t>‹#›</a:t>
            </a:fld>
            <a:endParaRPr lang="en-AU" sz="1400" b="0">
              <a:latin typeface="Times New Roman"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8"/>
          <p:cNvGrpSpPr>
            <a:grpSpLocks/>
          </p:cNvGrpSpPr>
          <p:nvPr/>
        </p:nvGrpSpPr>
        <p:grpSpPr bwMode="auto">
          <a:xfrm>
            <a:off x="261938" y="363538"/>
            <a:ext cx="9339262" cy="28575"/>
            <a:chOff x="2" y="1188"/>
            <a:chExt cx="5849" cy="9"/>
          </a:xfrm>
        </p:grpSpPr>
        <p:sp>
          <p:nvSpPr>
            <p:cNvPr id="6"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7"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8" name="Group 11"/>
          <p:cNvGrpSpPr>
            <a:grpSpLocks/>
          </p:cNvGrpSpPr>
          <p:nvPr/>
        </p:nvGrpSpPr>
        <p:grpSpPr bwMode="auto">
          <a:xfrm>
            <a:off x="261938" y="6477000"/>
            <a:ext cx="9339262" cy="28575"/>
            <a:chOff x="2" y="1188"/>
            <a:chExt cx="5849" cy="9"/>
          </a:xfrm>
        </p:grpSpPr>
        <p:sp>
          <p:nvSpPr>
            <p:cNvPr id="9"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10"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11"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371600"/>
            <a:ext cx="41529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371600"/>
            <a:ext cx="41529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Footer Placeholder 4"/>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3" name="Slide Number Placeholder 5"/>
          <p:cNvSpPr>
            <a:spLocks noGrp="1"/>
          </p:cNvSpPr>
          <p:nvPr>
            <p:ph type="sldNum" sz="quarter" idx="11"/>
          </p:nvPr>
        </p:nvSpPr>
        <p:spPr/>
        <p:txBody>
          <a:bodyPr/>
          <a:lstStyle>
            <a:lvl1pPr>
              <a:defRPr/>
            </a:lvl1pPr>
          </a:lstStyle>
          <a:p>
            <a:pPr>
              <a:defRPr/>
            </a:pPr>
            <a:fld id="{883D8C39-9B7B-4757-9F71-E837DC85A082}" type="slidenum">
              <a:rPr lang="en-AU"/>
              <a:pPr>
                <a:defRPr/>
              </a:pPr>
              <a:t>‹#›</a:t>
            </a:fld>
            <a:endParaRPr lang="en-AU" sz="1400" b="0">
              <a:latin typeface="Times New Roman"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8"/>
          <p:cNvGrpSpPr>
            <a:grpSpLocks/>
          </p:cNvGrpSpPr>
          <p:nvPr/>
        </p:nvGrpSpPr>
        <p:grpSpPr bwMode="auto">
          <a:xfrm>
            <a:off x="261938" y="363538"/>
            <a:ext cx="9339262" cy="28575"/>
            <a:chOff x="2" y="1188"/>
            <a:chExt cx="5849" cy="9"/>
          </a:xfrm>
        </p:grpSpPr>
        <p:sp>
          <p:nvSpPr>
            <p:cNvPr id="8"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9"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10" name="Group 11"/>
          <p:cNvGrpSpPr>
            <a:grpSpLocks/>
          </p:cNvGrpSpPr>
          <p:nvPr/>
        </p:nvGrpSpPr>
        <p:grpSpPr bwMode="auto">
          <a:xfrm>
            <a:off x="261938" y="6477000"/>
            <a:ext cx="9339262" cy="28575"/>
            <a:chOff x="2" y="1188"/>
            <a:chExt cx="5849" cy="9"/>
          </a:xfrm>
        </p:grpSpPr>
        <p:sp>
          <p:nvSpPr>
            <p:cNvPr id="11"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12"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13"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Footer Placeholder 6"/>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5" name="Slide Number Placeholder 7"/>
          <p:cNvSpPr>
            <a:spLocks noGrp="1"/>
          </p:cNvSpPr>
          <p:nvPr>
            <p:ph type="sldNum" sz="quarter" idx="11"/>
          </p:nvPr>
        </p:nvSpPr>
        <p:spPr/>
        <p:txBody>
          <a:bodyPr/>
          <a:lstStyle>
            <a:lvl1pPr>
              <a:defRPr/>
            </a:lvl1pPr>
          </a:lstStyle>
          <a:p>
            <a:pPr>
              <a:defRPr/>
            </a:pPr>
            <a:fld id="{40A90C8F-BAFE-4008-A168-C5A69306C395}" type="slidenum">
              <a:rPr lang="en-AU"/>
              <a:pPr>
                <a:defRPr/>
              </a:pPr>
              <a:t>‹#›</a:t>
            </a:fld>
            <a:endParaRPr lang="en-AU" sz="1400" b="0">
              <a:latin typeface="Times New Roman"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8"/>
          <p:cNvGrpSpPr>
            <a:grpSpLocks/>
          </p:cNvGrpSpPr>
          <p:nvPr/>
        </p:nvGrpSpPr>
        <p:grpSpPr bwMode="auto">
          <a:xfrm>
            <a:off x="261938" y="363538"/>
            <a:ext cx="9339262" cy="28575"/>
            <a:chOff x="2" y="1188"/>
            <a:chExt cx="5849" cy="9"/>
          </a:xfrm>
        </p:grpSpPr>
        <p:sp>
          <p:nvSpPr>
            <p:cNvPr id="4"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5"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6" name="Group 11"/>
          <p:cNvGrpSpPr>
            <a:grpSpLocks/>
          </p:cNvGrpSpPr>
          <p:nvPr/>
        </p:nvGrpSpPr>
        <p:grpSpPr bwMode="auto">
          <a:xfrm>
            <a:off x="261938" y="6477000"/>
            <a:ext cx="9339262" cy="28575"/>
            <a:chOff x="2" y="1188"/>
            <a:chExt cx="5849" cy="9"/>
          </a:xfrm>
        </p:grpSpPr>
        <p:sp>
          <p:nvSpPr>
            <p:cNvPr id="7"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8"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9"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10" name="Footer Placeholder 2"/>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1" name="Slide Number Placeholder 3"/>
          <p:cNvSpPr>
            <a:spLocks noGrp="1"/>
          </p:cNvSpPr>
          <p:nvPr>
            <p:ph type="sldNum" sz="quarter" idx="11"/>
          </p:nvPr>
        </p:nvSpPr>
        <p:spPr/>
        <p:txBody>
          <a:bodyPr/>
          <a:lstStyle>
            <a:lvl1pPr>
              <a:defRPr/>
            </a:lvl1pPr>
          </a:lstStyle>
          <a:p>
            <a:pPr>
              <a:defRPr/>
            </a:pPr>
            <a:fld id="{A1C2F1E9-2682-4128-AA86-217D5503A6F6}" type="slidenum">
              <a:rPr lang="en-AU"/>
              <a:pPr>
                <a:defRPr/>
              </a:pPr>
              <a:t>‹#›</a:t>
            </a:fld>
            <a:endParaRPr lang="en-AU" sz="1400" b="0">
              <a:latin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8"/>
          <p:cNvGrpSpPr>
            <a:grpSpLocks/>
          </p:cNvGrpSpPr>
          <p:nvPr/>
        </p:nvGrpSpPr>
        <p:grpSpPr bwMode="auto">
          <a:xfrm>
            <a:off x="261938" y="363538"/>
            <a:ext cx="9339262" cy="28575"/>
            <a:chOff x="2" y="1188"/>
            <a:chExt cx="5849" cy="9"/>
          </a:xfrm>
        </p:grpSpPr>
        <p:sp>
          <p:nvSpPr>
            <p:cNvPr id="3"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4"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5" name="Group 11"/>
          <p:cNvGrpSpPr>
            <a:grpSpLocks/>
          </p:cNvGrpSpPr>
          <p:nvPr/>
        </p:nvGrpSpPr>
        <p:grpSpPr bwMode="auto">
          <a:xfrm>
            <a:off x="261938" y="6477000"/>
            <a:ext cx="9339262" cy="28575"/>
            <a:chOff x="2" y="1188"/>
            <a:chExt cx="5849" cy="9"/>
          </a:xfrm>
        </p:grpSpPr>
        <p:sp>
          <p:nvSpPr>
            <p:cNvPr id="6"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7"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8"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9" name="Footer Placeholder 1"/>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0" name="Slide Number Placeholder 2"/>
          <p:cNvSpPr>
            <a:spLocks noGrp="1"/>
          </p:cNvSpPr>
          <p:nvPr>
            <p:ph type="sldNum" sz="quarter" idx="11"/>
          </p:nvPr>
        </p:nvSpPr>
        <p:spPr/>
        <p:txBody>
          <a:bodyPr/>
          <a:lstStyle>
            <a:lvl1pPr>
              <a:defRPr/>
            </a:lvl1pPr>
          </a:lstStyle>
          <a:p>
            <a:pPr>
              <a:defRPr/>
            </a:pPr>
            <a:fld id="{717DF367-2F39-4ED4-85CA-F3DD12A9DCF6}" type="slidenum">
              <a:rPr lang="en-AU"/>
              <a:pPr>
                <a:defRPr/>
              </a:pPr>
              <a:t>‹#›</a:t>
            </a:fld>
            <a:endParaRPr lang="en-AU" sz="1400" b="0">
              <a:latin typeface="Times New Roman"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8"/>
          <p:cNvGrpSpPr>
            <a:grpSpLocks/>
          </p:cNvGrpSpPr>
          <p:nvPr/>
        </p:nvGrpSpPr>
        <p:grpSpPr bwMode="auto">
          <a:xfrm>
            <a:off x="261938" y="363538"/>
            <a:ext cx="9339262" cy="28575"/>
            <a:chOff x="2" y="1188"/>
            <a:chExt cx="5849" cy="9"/>
          </a:xfrm>
        </p:grpSpPr>
        <p:sp>
          <p:nvSpPr>
            <p:cNvPr id="6"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7"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8" name="Group 11"/>
          <p:cNvGrpSpPr>
            <a:grpSpLocks/>
          </p:cNvGrpSpPr>
          <p:nvPr/>
        </p:nvGrpSpPr>
        <p:grpSpPr bwMode="auto">
          <a:xfrm>
            <a:off x="261938" y="6477000"/>
            <a:ext cx="9339262" cy="28575"/>
            <a:chOff x="2" y="1188"/>
            <a:chExt cx="5849" cy="9"/>
          </a:xfrm>
        </p:grpSpPr>
        <p:sp>
          <p:nvSpPr>
            <p:cNvPr id="9"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10"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11"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Footer Placeholder 4"/>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3" name="Slide Number Placeholder 5"/>
          <p:cNvSpPr>
            <a:spLocks noGrp="1"/>
          </p:cNvSpPr>
          <p:nvPr>
            <p:ph type="sldNum" sz="quarter" idx="11"/>
          </p:nvPr>
        </p:nvSpPr>
        <p:spPr/>
        <p:txBody>
          <a:bodyPr/>
          <a:lstStyle>
            <a:lvl1pPr>
              <a:defRPr/>
            </a:lvl1pPr>
          </a:lstStyle>
          <a:p>
            <a:pPr>
              <a:defRPr/>
            </a:pPr>
            <a:fld id="{582E586E-CC67-4E29-93D3-936E92097FA2}" type="slidenum">
              <a:rPr lang="en-AU"/>
              <a:pPr>
                <a:defRPr/>
              </a:pPr>
              <a:t>‹#›</a:t>
            </a:fld>
            <a:endParaRPr lang="en-AU" sz="1400" b="0">
              <a:latin typeface="Times New Roman"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8"/>
          <p:cNvGrpSpPr>
            <a:grpSpLocks/>
          </p:cNvGrpSpPr>
          <p:nvPr/>
        </p:nvGrpSpPr>
        <p:grpSpPr bwMode="auto">
          <a:xfrm>
            <a:off x="261938" y="363538"/>
            <a:ext cx="9339262" cy="28575"/>
            <a:chOff x="2" y="1188"/>
            <a:chExt cx="5849" cy="9"/>
          </a:xfrm>
        </p:grpSpPr>
        <p:sp>
          <p:nvSpPr>
            <p:cNvPr id="6" name="Line 9"/>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7" name="Line 10"/>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grpSp>
        <p:nvGrpSpPr>
          <p:cNvPr id="8" name="Group 11"/>
          <p:cNvGrpSpPr>
            <a:grpSpLocks/>
          </p:cNvGrpSpPr>
          <p:nvPr/>
        </p:nvGrpSpPr>
        <p:grpSpPr bwMode="auto">
          <a:xfrm>
            <a:off x="261938" y="6477000"/>
            <a:ext cx="9339262" cy="28575"/>
            <a:chOff x="2" y="1188"/>
            <a:chExt cx="5849" cy="9"/>
          </a:xfrm>
        </p:grpSpPr>
        <p:sp>
          <p:nvSpPr>
            <p:cNvPr id="9" name="Line 12"/>
            <p:cNvSpPr>
              <a:spLocks noChangeShapeType="1"/>
            </p:cNvSpPr>
            <p:nvPr/>
          </p:nvSpPr>
          <p:spPr bwMode="auto">
            <a:xfrm>
              <a:off x="2" y="1188"/>
              <a:ext cx="5849" cy="0"/>
            </a:xfrm>
            <a:prstGeom prst="line">
              <a:avLst/>
            </a:prstGeom>
            <a:noFill/>
            <a:ln w="952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sp>
          <p:nvSpPr>
            <p:cNvPr id="10" name="Line 13"/>
            <p:cNvSpPr>
              <a:spLocks noChangeShapeType="1"/>
            </p:cNvSpPr>
            <p:nvPr/>
          </p:nvSpPr>
          <p:spPr bwMode="auto">
            <a:xfrm>
              <a:off x="2" y="1197"/>
              <a:ext cx="5849" cy="0"/>
            </a:xfrm>
            <a:prstGeom prst="line">
              <a:avLst/>
            </a:prstGeom>
            <a:noFill/>
            <a:ln w="3175">
              <a:solidFill>
                <a:schemeClr val="tx1"/>
              </a:solidFill>
              <a:round/>
              <a:headEnd type="none" w="sm" len="sm"/>
              <a:tailEnd type="none" w="sm" len="sm"/>
            </a:ln>
            <a:effectLst/>
          </p:spPr>
          <p:txBody>
            <a:bodyPr wrap="none" anchor="ctr"/>
            <a:lstStyle/>
            <a:p>
              <a:pPr algn="ctr" eaLnBrk="0" hangingPunct="0">
                <a:buFontTx/>
                <a:buNone/>
                <a:defRPr/>
              </a:pPr>
              <a:endParaRPr lang="en-US" sz="1400" b="0"/>
            </a:p>
          </p:txBody>
        </p:sp>
      </p:grpSp>
      <p:pic>
        <p:nvPicPr>
          <p:cNvPr id="11" name="Picture 36" descr="Castalialogo"/>
          <p:cNvPicPr>
            <a:picLocks noChangeAspect="1" noChangeArrowheads="1"/>
          </p:cNvPicPr>
          <p:nvPr/>
        </p:nvPicPr>
        <p:blipFill>
          <a:blip r:embed="rId2" cstate="print"/>
          <a:srcRect/>
          <a:stretch>
            <a:fillRect/>
          </a:stretch>
        </p:blipFill>
        <p:spPr bwMode="auto">
          <a:xfrm>
            <a:off x="8913813" y="6516688"/>
            <a:ext cx="719137" cy="323850"/>
          </a:xfrm>
          <a:prstGeom prst="rect">
            <a:avLst/>
          </a:prstGeom>
          <a:noFill/>
          <a:ln w="9525">
            <a:noFill/>
            <a:miter lim="800000"/>
            <a:headEnd/>
            <a:tailEnd/>
          </a:ln>
        </p:spPr>
      </p:pic>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Footer Placeholder 4"/>
          <p:cNvSpPr>
            <a:spLocks noGrp="1"/>
          </p:cNvSpPr>
          <p:nvPr>
            <p:ph type="ftr" sz="quarter" idx="10"/>
          </p:nvPr>
        </p:nvSpPr>
        <p:spPr/>
        <p:txBody>
          <a:bodyPr/>
          <a:lstStyle>
            <a:lvl1pPr>
              <a:defRPr/>
            </a:lvl1pPr>
          </a:lstStyle>
          <a:p>
            <a:pPr>
              <a:defRPr/>
            </a:pPr>
            <a:r>
              <a:rPr lang="en-AU"/>
              <a:t>i:\active\ttf3\presentation\020726 str comm final\phase iii final report v15.ppt</a:t>
            </a:r>
            <a:endParaRPr lang="en-AU" sz="1400">
              <a:latin typeface="Times New Roman" pitchFamily="18" charset="0"/>
            </a:endParaRPr>
          </a:p>
        </p:txBody>
      </p:sp>
      <p:sp>
        <p:nvSpPr>
          <p:cNvPr id="13" name="Slide Number Placeholder 5"/>
          <p:cNvSpPr>
            <a:spLocks noGrp="1"/>
          </p:cNvSpPr>
          <p:nvPr>
            <p:ph type="sldNum" sz="quarter" idx="11"/>
          </p:nvPr>
        </p:nvSpPr>
        <p:spPr/>
        <p:txBody>
          <a:bodyPr/>
          <a:lstStyle>
            <a:lvl1pPr>
              <a:defRPr/>
            </a:lvl1pPr>
          </a:lstStyle>
          <a:p>
            <a:pPr>
              <a:defRPr/>
            </a:pPr>
            <a:fld id="{74885E5E-5A7D-4310-A11E-5C283BAACA66}" type="slidenum">
              <a:rPr lang="en-AU"/>
              <a:pPr>
                <a:defRPr/>
              </a:pPr>
              <a:t>‹#›</a:t>
            </a:fld>
            <a:endParaRPr lang="en-AU" sz="1400" b="0">
              <a:latin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28600" y="392113"/>
            <a:ext cx="9372600" cy="3429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title style</a:t>
            </a:r>
            <a:endParaRPr lang="en-AU" smtClean="0"/>
          </a:p>
        </p:txBody>
      </p:sp>
      <p:sp>
        <p:nvSpPr>
          <p:cNvPr id="3075" name="Rectangle 3"/>
          <p:cNvSpPr>
            <a:spLocks noGrp="1" noChangeArrowheads="1"/>
          </p:cNvSpPr>
          <p:nvPr>
            <p:ph type="body" idx="1"/>
          </p:nvPr>
        </p:nvSpPr>
        <p:spPr bwMode="auto">
          <a:xfrm>
            <a:off x="914400" y="1371600"/>
            <a:ext cx="8458200" cy="4724400"/>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Author</a:t>
            </a:r>
          </a:p>
          <a:p>
            <a:pPr lvl="4"/>
            <a:r>
              <a:rPr lang="en-AU" smtClean="0"/>
              <a:t>Level 5</a:t>
            </a:r>
          </a:p>
        </p:txBody>
      </p:sp>
      <p:sp>
        <p:nvSpPr>
          <p:cNvPr id="13" name="Footer Placeholder 3"/>
          <p:cNvSpPr>
            <a:spLocks noGrp="1"/>
          </p:cNvSpPr>
          <p:nvPr>
            <p:ph type="ftr" sz="quarter" idx="3"/>
          </p:nvPr>
        </p:nvSpPr>
        <p:spPr bwMode="auto">
          <a:xfrm>
            <a:off x="4203700" y="6319838"/>
            <a:ext cx="5399088" cy="152400"/>
          </a:xfrm>
          <a:prstGeom prst="rect">
            <a:avLst/>
          </a:prstGeom>
          <a:noFill/>
          <a:ln>
            <a:miter lim="800000"/>
            <a:headEnd/>
            <a:tailEnd/>
          </a:ln>
        </p:spPr>
        <p:txBody>
          <a:bodyPr vert="horz" wrap="square" lIns="91440" tIns="45720" rIns="0" bIns="45720" numCol="1" anchor="t" anchorCtr="0" compatLnSpc="1">
            <a:prstTxWarp prst="textNoShape">
              <a:avLst/>
            </a:prstTxWarp>
          </a:bodyPr>
          <a:lstStyle>
            <a:lvl1pPr algn="r" eaLnBrk="0" hangingPunct="0">
              <a:spcBef>
                <a:spcPct val="0"/>
              </a:spcBef>
              <a:buFontTx/>
              <a:buNone/>
              <a:defRPr sz="600"/>
            </a:lvl1pPr>
          </a:lstStyle>
          <a:p>
            <a:pPr>
              <a:defRPr/>
            </a:pPr>
            <a:r>
              <a:rPr lang="en-AU"/>
              <a:t>i:\active\ttf3\presentation\020726 str comm final\phase iii final report v15.ppt</a:t>
            </a:r>
            <a:endParaRPr lang="en-AU" sz="1400">
              <a:latin typeface="Times New Roman" pitchFamily="18" charset="0"/>
            </a:endParaRPr>
          </a:p>
        </p:txBody>
      </p:sp>
      <p:sp>
        <p:nvSpPr>
          <p:cNvPr id="14" name="Slide Number Placeholder 4"/>
          <p:cNvSpPr>
            <a:spLocks noGrp="1"/>
          </p:cNvSpPr>
          <p:nvPr>
            <p:ph type="sldNum" sz="quarter" idx="4"/>
          </p:nvPr>
        </p:nvSpPr>
        <p:spPr bwMode="auto">
          <a:xfrm>
            <a:off x="4000500" y="6548438"/>
            <a:ext cx="1905000" cy="304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0" hangingPunct="0">
              <a:spcBef>
                <a:spcPct val="0"/>
              </a:spcBef>
              <a:buFontTx/>
              <a:buNone/>
              <a:defRPr sz="1000"/>
            </a:lvl1pPr>
          </a:lstStyle>
          <a:p>
            <a:pPr>
              <a:defRPr/>
            </a:pPr>
            <a:fld id="{3862C24F-97C0-4555-8547-E2671D2F4479}" type="slidenum">
              <a:rPr lang="en-AU"/>
              <a:pPr>
                <a:defRPr/>
              </a:pPr>
              <a:t>‹#›</a:t>
            </a:fld>
            <a:endParaRPr lang="en-AU" sz="1400" b="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Lst>
  <p:hf hdr="0" ftr="0" dt="0"/>
  <p:txStyles>
    <p:titleStyle>
      <a:lvl1pPr algn="l" rtl="0" eaLnBrk="0" fontAlgn="base" hangingPunct="0">
        <a:spcBef>
          <a:spcPct val="0"/>
        </a:spcBef>
        <a:spcAft>
          <a:spcPct val="0"/>
        </a:spcAft>
        <a:defRPr sz="2000" b="1" i="1">
          <a:solidFill>
            <a:schemeClr val="tx1"/>
          </a:solidFill>
          <a:latin typeface="Arial" charset="0"/>
          <a:ea typeface="+mj-ea"/>
          <a:cs typeface="+mj-cs"/>
        </a:defRPr>
      </a:lvl1pPr>
      <a:lvl2pPr algn="l" rtl="0" eaLnBrk="0" fontAlgn="base" hangingPunct="0">
        <a:spcBef>
          <a:spcPct val="0"/>
        </a:spcBef>
        <a:spcAft>
          <a:spcPct val="0"/>
        </a:spcAft>
        <a:defRPr sz="2000" b="1" i="1">
          <a:solidFill>
            <a:schemeClr val="tx1"/>
          </a:solidFill>
          <a:latin typeface="Arial" charset="0"/>
        </a:defRPr>
      </a:lvl2pPr>
      <a:lvl3pPr algn="l" rtl="0" eaLnBrk="0" fontAlgn="base" hangingPunct="0">
        <a:spcBef>
          <a:spcPct val="0"/>
        </a:spcBef>
        <a:spcAft>
          <a:spcPct val="0"/>
        </a:spcAft>
        <a:defRPr sz="2000" b="1" i="1">
          <a:solidFill>
            <a:schemeClr val="tx1"/>
          </a:solidFill>
          <a:latin typeface="Arial" charset="0"/>
        </a:defRPr>
      </a:lvl3pPr>
      <a:lvl4pPr algn="l" rtl="0" eaLnBrk="0" fontAlgn="base" hangingPunct="0">
        <a:spcBef>
          <a:spcPct val="0"/>
        </a:spcBef>
        <a:spcAft>
          <a:spcPct val="0"/>
        </a:spcAft>
        <a:defRPr sz="2000" b="1" i="1">
          <a:solidFill>
            <a:schemeClr val="tx1"/>
          </a:solidFill>
          <a:latin typeface="Arial" charset="0"/>
        </a:defRPr>
      </a:lvl4pPr>
      <a:lvl5pPr algn="l" rtl="0" eaLnBrk="0" fontAlgn="base" hangingPunct="0">
        <a:spcBef>
          <a:spcPct val="0"/>
        </a:spcBef>
        <a:spcAft>
          <a:spcPct val="0"/>
        </a:spcAft>
        <a:defRPr sz="2000" b="1" i="1">
          <a:solidFill>
            <a:schemeClr val="tx1"/>
          </a:solidFill>
          <a:latin typeface="Arial" charset="0"/>
        </a:defRPr>
      </a:lvl5pPr>
      <a:lvl6pPr marL="457200" algn="l" rtl="0" eaLnBrk="1" fontAlgn="base" hangingPunct="1">
        <a:spcBef>
          <a:spcPct val="0"/>
        </a:spcBef>
        <a:spcAft>
          <a:spcPct val="0"/>
        </a:spcAft>
        <a:defRPr sz="2000" b="1" i="1">
          <a:solidFill>
            <a:schemeClr val="tx1"/>
          </a:solidFill>
          <a:latin typeface="Arial" charset="0"/>
        </a:defRPr>
      </a:lvl6pPr>
      <a:lvl7pPr marL="914400" algn="l" rtl="0" eaLnBrk="1" fontAlgn="base" hangingPunct="1">
        <a:spcBef>
          <a:spcPct val="0"/>
        </a:spcBef>
        <a:spcAft>
          <a:spcPct val="0"/>
        </a:spcAft>
        <a:defRPr sz="2000" b="1" i="1">
          <a:solidFill>
            <a:schemeClr val="tx1"/>
          </a:solidFill>
          <a:latin typeface="Arial" charset="0"/>
        </a:defRPr>
      </a:lvl7pPr>
      <a:lvl8pPr marL="1371600" algn="l" rtl="0" eaLnBrk="1" fontAlgn="base" hangingPunct="1">
        <a:spcBef>
          <a:spcPct val="0"/>
        </a:spcBef>
        <a:spcAft>
          <a:spcPct val="0"/>
        </a:spcAft>
        <a:defRPr sz="2000" b="1" i="1">
          <a:solidFill>
            <a:schemeClr val="tx1"/>
          </a:solidFill>
          <a:latin typeface="Arial" charset="0"/>
        </a:defRPr>
      </a:lvl8pPr>
      <a:lvl9pPr marL="1828800" algn="l" rtl="0" eaLnBrk="1" fontAlgn="base" hangingPunct="1">
        <a:spcBef>
          <a:spcPct val="0"/>
        </a:spcBef>
        <a:spcAft>
          <a:spcPct val="0"/>
        </a:spcAft>
        <a:defRPr sz="2000" b="1" i="1">
          <a:solidFill>
            <a:schemeClr val="tx1"/>
          </a:solidFill>
          <a:latin typeface="Arial" charset="0"/>
        </a:defRPr>
      </a:lvl9pPr>
    </p:titleStyle>
    <p:body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0.emf"/></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Laura.Berman@castalia-advisors.com" TargetMode="External"/><Relationship Id="rId2" Type="http://schemas.openxmlformats.org/officeDocument/2006/relationships/hyperlink" Target="mailto:Gianmarco.Servetti@castalia-advisors.com" TargetMode="Externa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barbara_pierre@yahoo.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588963" y="6488113"/>
            <a:ext cx="8756650" cy="396875"/>
          </a:xfrm>
          <a:prstGeom prst="rect">
            <a:avLst/>
          </a:prstGeom>
          <a:noFill/>
          <a:ln w="38100" algn="ctr">
            <a:noFill/>
            <a:miter lim="800000"/>
            <a:headEnd/>
            <a:tailEnd/>
          </a:ln>
        </p:spPr>
        <p:txBody>
          <a:bodyPr lIns="90000" tIns="46800" rIns="90000" bIns="46800">
            <a:spAutoFit/>
          </a:bodyPr>
          <a:lstStyle/>
          <a:p>
            <a:pPr algn="ctr" eaLnBrk="0" hangingPunct="0">
              <a:spcBef>
                <a:spcPct val="0"/>
              </a:spcBef>
              <a:buFontTx/>
              <a:buNone/>
            </a:pPr>
            <a:r>
              <a:rPr lang="en-US" sz="1000" b="0"/>
              <a:t>Copyright Castalia Limited.  All rights reserved.  Castalia is not liable for any loss caused by reliance on this document. </a:t>
            </a:r>
            <a:br>
              <a:rPr lang="en-US" sz="1000" b="0"/>
            </a:br>
            <a:r>
              <a:rPr lang="en-US" sz="1000" b="0"/>
              <a:t>Castalia is a part of the worldwide Castalia Advisory Group.</a:t>
            </a:r>
          </a:p>
        </p:txBody>
      </p:sp>
      <p:sp>
        <p:nvSpPr>
          <p:cNvPr id="16387" name="Rectangle 8"/>
          <p:cNvSpPr>
            <a:spLocks noGrp="1" noChangeArrowheads="1"/>
          </p:cNvSpPr>
          <p:nvPr>
            <p:ph type="ctrTitle"/>
          </p:nvPr>
        </p:nvSpPr>
        <p:spPr>
          <a:xfrm>
            <a:off x="2576736" y="1988840"/>
            <a:ext cx="6553200" cy="3097213"/>
          </a:xfrm>
          <a:noFill/>
        </p:spPr>
        <p:txBody>
          <a:bodyPr/>
          <a:lstStyle/>
          <a:p>
            <a:pPr eaLnBrk="1" hangingPunct="1"/>
            <a:r>
              <a:rPr lang="en-US" sz="3200" dirty="0"/>
              <a:t>Renewable Energy Integration </a:t>
            </a:r>
            <a:br>
              <a:rPr lang="en-US" sz="3200" dirty="0"/>
            </a:br>
            <a:r>
              <a:rPr lang="en-US" sz="3200" dirty="0" smtClean="0"/>
              <a:t>Stakeholder </a:t>
            </a:r>
            <a:r>
              <a:rPr lang="en-US" sz="3200" dirty="0"/>
              <a:t>Workshop</a:t>
            </a:r>
            <a:r>
              <a:rPr lang="en-NZ" sz="2400" dirty="0" smtClean="0"/>
              <a:t/>
            </a:r>
            <a:br>
              <a:rPr lang="en-NZ" sz="2400" dirty="0" smtClean="0"/>
            </a:br>
            <a:r>
              <a:rPr lang="en-NZ" sz="2400" dirty="0" smtClean="0"/>
              <a:t/>
            </a:r>
            <a:br>
              <a:rPr lang="en-NZ" sz="2400" dirty="0" smtClean="0"/>
            </a:br>
            <a:r>
              <a:rPr lang="en-NZ" sz="2400" dirty="0" smtClean="0"/>
              <a:t/>
            </a:r>
            <a:br>
              <a:rPr lang="en-NZ" sz="2400" dirty="0" smtClean="0"/>
            </a:br>
            <a:r>
              <a:rPr lang="en-NZ" sz="2000" i="1" dirty="0" smtClean="0"/>
              <a:t>Government of Anguilla</a:t>
            </a:r>
            <a:br>
              <a:rPr lang="en-NZ" sz="2000" i="1" dirty="0" smtClean="0"/>
            </a:br>
            <a:r>
              <a:rPr lang="en-NZ" sz="2000" i="1" dirty="0" smtClean="0"/>
              <a:t>Climate &amp; Development Knowledge </a:t>
            </a:r>
            <a:r>
              <a:rPr lang="en-NZ" sz="2000" i="1" dirty="0"/>
              <a:t>Network</a:t>
            </a:r>
            <a:br>
              <a:rPr lang="en-NZ" sz="2000" i="1" dirty="0"/>
            </a:br>
            <a:r>
              <a:rPr lang="en-NZ" sz="2000" i="1" dirty="0"/>
              <a:t>Anguilla Renewable Energy </a:t>
            </a:r>
            <a:r>
              <a:rPr lang="en-NZ" sz="2000" i="1" dirty="0" smtClean="0"/>
              <a:t>Office</a:t>
            </a:r>
            <a:br>
              <a:rPr lang="en-NZ" sz="2000" i="1" dirty="0" smtClean="0"/>
            </a:br>
            <a:r>
              <a:rPr lang="en-NZ" sz="2000" i="1" dirty="0" smtClean="0"/>
              <a:t/>
            </a:r>
            <a:br>
              <a:rPr lang="en-NZ" sz="2000" i="1" dirty="0" smtClean="0"/>
            </a:br>
            <a:endParaRPr lang="en-NZ" sz="2000" i="1" dirty="0" smtClean="0"/>
          </a:p>
        </p:txBody>
      </p:sp>
      <p:sp>
        <p:nvSpPr>
          <p:cNvPr id="16388" name="Rectangle 10"/>
          <p:cNvSpPr>
            <a:spLocks noChangeArrowheads="1"/>
          </p:cNvSpPr>
          <p:nvPr/>
        </p:nvSpPr>
        <p:spPr bwMode="auto">
          <a:xfrm>
            <a:off x="3656856" y="5445125"/>
            <a:ext cx="4464050" cy="936625"/>
          </a:xfrm>
          <a:prstGeom prst="rect">
            <a:avLst/>
          </a:prstGeom>
          <a:noFill/>
          <a:ln w="9525">
            <a:noFill/>
            <a:miter lim="800000"/>
            <a:headEnd/>
            <a:tailEnd/>
          </a:ln>
        </p:spPr>
        <p:txBody>
          <a:bodyPr lIns="92075" tIns="46038" rIns="92075" bIns="46038" anchor="ctr"/>
          <a:lstStyle/>
          <a:p>
            <a:pPr algn="ctr" eaLnBrk="0" hangingPunct="0">
              <a:spcBef>
                <a:spcPct val="0"/>
              </a:spcBef>
              <a:buFontTx/>
              <a:buNone/>
            </a:pPr>
            <a:r>
              <a:rPr lang="en-NZ" sz="1800" dirty="0" smtClean="0"/>
              <a:t>24 April 2012</a:t>
            </a:r>
            <a:endParaRPr lang="en-NZ" sz="1800" dirty="0"/>
          </a:p>
        </p:txBody>
      </p:sp>
      <p:pic>
        <p:nvPicPr>
          <p:cNvPr id="5" name="Picture 4" descr="Description: C:\Users\Carl\Documents\PwC\Projects\6355_CDKN\CDKN Main Logo_Orange.png"/>
          <p:cNvPicPr/>
          <p:nvPr/>
        </p:nvPicPr>
        <p:blipFill>
          <a:blip r:embed="rId3" cstate="print"/>
          <a:srcRect/>
          <a:stretch>
            <a:fillRect/>
          </a:stretch>
        </p:blipFill>
        <p:spPr bwMode="auto">
          <a:xfrm>
            <a:off x="7545288" y="44624"/>
            <a:ext cx="2232248" cy="864096"/>
          </a:xfrm>
          <a:prstGeom prst="rect">
            <a:avLst/>
          </a:prstGeom>
          <a:noFill/>
          <a:ln w="9525">
            <a:noFill/>
            <a:miter lim="800000"/>
            <a:headEnd/>
            <a:tailEnd/>
          </a:ln>
        </p:spPr>
      </p:pic>
      <p:pic>
        <p:nvPicPr>
          <p:cNvPr id="7" name="Picture 6" descr="AREO Logo.jpg"/>
          <p:cNvPicPr/>
          <p:nvPr/>
        </p:nvPicPr>
        <p:blipFill rotWithShape="1">
          <a:blip r:embed="rId4" cstate="print">
            <a:extLst>
              <a:ext uri="{28A0092B-C50C-407E-A947-70E740481C1C}">
                <a14:useLocalDpi xmlns:a14="http://schemas.microsoft.com/office/drawing/2010/main" val="0"/>
              </a:ext>
            </a:extLst>
          </a:blip>
          <a:srcRect b="22900"/>
          <a:stretch/>
        </p:blipFill>
        <p:spPr>
          <a:xfrm>
            <a:off x="2735213" y="64193"/>
            <a:ext cx="1209675" cy="844527"/>
          </a:xfrm>
          <a:prstGeom prst="rect">
            <a:avLst/>
          </a:prstGeom>
        </p:spPr>
      </p:pic>
      <p:pic>
        <p:nvPicPr>
          <p:cNvPr id="8" name="Pictur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85048" y="72008"/>
            <a:ext cx="936104" cy="836712"/>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9</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9</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smtClean="0"/>
              <a:t>Right to Use the Renewable Energy Resource—No Barriers, No Measure</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9" name="Content Placeholder 4"/>
          <p:cNvSpPr txBox="1">
            <a:spLocks/>
          </p:cNvSpPr>
          <p:nvPr/>
        </p:nvSpPr>
        <p:spPr bwMode="auto">
          <a:xfrm>
            <a:off x="274045" y="620688"/>
            <a:ext cx="6407147" cy="5616624"/>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smtClean="0"/>
              <a:t>Right to use solar energy</a:t>
            </a:r>
          </a:p>
          <a:p>
            <a:pPr lvl="1"/>
            <a:r>
              <a:rPr lang="en-US" sz="2000" b="0" dirty="0"/>
              <a:t>A</a:t>
            </a:r>
            <a:r>
              <a:rPr lang="en-US" sz="2000" b="0" dirty="0" smtClean="0"/>
              <a:t>nyone who can capture it can use it</a:t>
            </a:r>
          </a:p>
          <a:p>
            <a:pPr lvl="1"/>
            <a:r>
              <a:rPr lang="en-US" sz="2000" b="0" dirty="0" smtClean="0"/>
              <a:t>Anyone can use it to generate electricity</a:t>
            </a:r>
          </a:p>
          <a:p>
            <a:r>
              <a:rPr lang="en-US" sz="2000" dirty="0" smtClean="0"/>
              <a:t>Right to use wind energy</a:t>
            </a:r>
          </a:p>
          <a:p>
            <a:pPr lvl="1"/>
            <a:r>
              <a:rPr lang="en-US" sz="2000" b="0" dirty="0" smtClean="0"/>
              <a:t>Anyone who can capture it can use it</a:t>
            </a:r>
          </a:p>
          <a:p>
            <a:pPr lvl="1"/>
            <a:r>
              <a:rPr lang="en-US" sz="2000" b="0" dirty="0"/>
              <a:t>Anyone can use it to generate </a:t>
            </a:r>
            <a:r>
              <a:rPr lang="en-US" sz="2000" b="0" dirty="0" smtClean="0"/>
              <a:t>electricity</a:t>
            </a:r>
          </a:p>
          <a:p>
            <a:r>
              <a:rPr lang="en-US" sz="2000" dirty="0" smtClean="0"/>
              <a:t>Right to use waste</a:t>
            </a:r>
          </a:p>
          <a:p>
            <a:pPr lvl="1"/>
            <a:r>
              <a:rPr lang="en-US" sz="2000" b="0" dirty="0"/>
              <a:t>Anyone who </a:t>
            </a:r>
            <a:r>
              <a:rPr lang="en-US" sz="2000" b="0" dirty="0" smtClean="0"/>
              <a:t>owns it </a:t>
            </a:r>
            <a:r>
              <a:rPr lang="en-US" sz="2000" b="0" dirty="0"/>
              <a:t>can use it</a:t>
            </a:r>
          </a:p>
          <a:p>
            <a:pPr lvl="1"/>
            <a:r>
              <a:rPr lang="en-US" sz="2000" b="0" dirty="0" smtClean="0"/>
              <a:t>Only a public supplier can use it to generate electricity, but waste is so little in Anguilla that if anything makes sense, it will be a very small plant that uses any waste available</a:t>
            </a:r>
            <a:endParaRPr lang="en-US" sz="2000" b="0" dirty="0"/>
          </a:p>
          <a:p>
            <a:endParaRPr lang="en-US" sz="2000" b="0" dirty="0"/>
          </a:p>
          <a:p>
            <a:endParaRPr lang="en-US" sz="2000" b="0" dirty="0"/>
          </a:p>
        </p:txBody>
      </p:sp>
      <p:sp>
        <p:nvSpPr>
          <p:cNvPr id="8" name="Left Arrow Callout 7"/>
          <p:cNvSpPr/>
          <p:nvPr/>
        </p:nvSpPr>
        <p:spPr bwMode="auto">
          <a:xfrm>
            <a:off x="6897216" y="692696"/>
            <a:ext cx="2664296" cy="5544616"/>
          </a:xfrm>
          <a:prstGeom prst="leftArrowCallout">
            <a:avLst>
              <a:gd name="adj1" fmla="val 25000"/>
              <a:gd name="adj2" fmla="val 25000"/>
              <a:gd name="adj3" fmla="val 15724"/>
              <a:gd name="adj4" fmla="val 73732"/>
            </a:avLst>
          </a:prstGeom>
          <a:solidFill>
            <a:schemeClr val="bg1">
              <a:lumMod val="75000"/>
            </a:schemeClr>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No barriers—no measures needed</a:t>
            </a:r>
            <a:endParaRPr lang="en-US" sz="1800" b="0" dirty="0" smtClean="0"/>
          </a:p>
        </p:txBody>
      </p:sp>
    </p:spTree>
    <p:extLst>
      <p:ext uri="{BB962C8B-B14F-4D97-AF65-F5344CB8AC3E}">
        <p14:creationId xmlns:p14="http://schemas.microsoft.com/office/powerpoint/2010/main" val="3395389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10</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10</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smtClean="0"/>
              <a:t>Right to Access and Develop the Site—A Barrier for Solar Water Heaters</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9" name="Content Placeholder 4"/>
          <p:cNvSpPr txBox="1">
            <a:spLocks/>
          </p:cNvSpPr>
          <p:nvPr/>
        </p:nvSpPr>
        <p:spPr bwMode="auto">
          <a:xfrm>
            <a:off x="274045" y="620688"/>
            <a:ext cx="6695179" cy="5616624"/>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smtClean="0"/>
              <a:t>Access and develop a site for utility scale RE:</a:t>
            </a:r>
          </a:p>
          <a:p>
            <a:pPr lvl="1"/>
            <a:r>
              <a:rPr lang="en-US" sz="2000" b="0" dirty="0" smtClean="0"/>
              <a:t>All rights in place</a:t>
            </a:r>
          </a:p>
          <a:p>
            <a:pPr lvl="1"/>
            <a:r>
              <a:rPr lang="en-US" sz="2000" b="0" dirty="0" smtClean="0"/>
              <a:t>Difficulties in enforcing them</a:t>
            </a:r>
          </a:p>
          <a:p>
            <a:pPr lvl="1"/>
            <a:r>
              <a:rPr lang="en-US" sz="2000" b="0" dirty="0"/>
              <a:t>New procedures in </a:t>
            </a:r>
            <a:r>
              <a:rPr lang="en-US" sz="2000" b="0" dirty="0" smtClean="0"/>
              <a:t>draft legislation may </a:t>
            </a:r>
            <a:r>
              <a:rPr lang="en-US" sz="2000" b="0" dirty="0"/>
              <a:t>improve the current </a:t>
            </a:r>
            <a:r>
              <a:rPr lang="en-US" sz="2000" b="0" dirty="0" smtClean="0"/>
              <a:t>situation:</a:t>
            </a:r>
          </a:p>
          <a:p>
            <a:pPr lvl="2">
              <a:buSzPct val="100000"/>
              <a:buFont typeface="Courier New" pitchFamily="49" charset="0"/>
              <a:buChar char="o"/>
            </a:pPr>
            <a:r>
              <a:rPr lang="en-US" sz="2000" b="0" dirty="0" smtClean="0"/>
              <a:t>streamlining </a:t>
            </a:r>
            <a:r>
              <a:rPr lang="en-US" sz="2000" b="0" dirty="0"/>
              <a:t>the process </a:t>
            </a:r>
            <a:endParaRPr lang="en-US" sz="2000" b="0" dirty="0" smtClean="0"/>
          </a:p>
          <a:p>
            <a:pPr lvl="2">
              <a:buSzPct val="100000"/>
              <a:buFont typeface="Courier New" pitchFamily="49" charset="0"/>
              <a:buChar char="o"/>
            </a:pPr>
            <a:r>
              <a:rPr lang="en-US" sz="2000" b="0" dirty="0" smtClean="0"/>
              <a:t>guiding </a:t>
            </a:r>
            <a:r>
              <a:rPr lang="en-US" sz="2000" b="0" dirty="0"/>
              <a:t>the authorities’ broad </a:t>
            </a:r>
            <a:r>
              <a:rPr lang="en-US" sz="2000" b="0" dirty="0" smtClean="0"/>
              <a:t>discretion</a:t>
            </a:r>
          </a:p>
          <a:p>
            <a:r>
              <a:rPr lang="en-US" sz="2000" dirty="0" smtClean="0"/>
              <a:t>Access and develop a site for distributed scale RE:</a:t>
            </a:r>
          </a:p>
          <a:p>
            <a:pPr lvl="1"/>
            <a:r>
              <a:rPr lang="en-US" sz="2000" b="0" dirty="0" smtClean="0"/>
              <a:t>All rights in place</a:t>
            </a:r>
          </a:p>
          <a:p>
            <a:pPr lvl="1"/>
            <a:r>
              <a:rPr lang="en-US" sz="2000" b="0" dirty="0" smtClean="0"/>
              <a:t>Distributed scale projects do not qualify as ‘developments’</a:t>
            </a:r>
          </a:p>
          <a:p>
            <a:pPr lvl="1"/>
            <a:r>
              <a:rPr lang="en-US" sz="2000" b="0" dirty="0" smtClean="0"/>
              <a:t>Problem for solar water heaters—new buildings can go up in a way that makes it impossible or very costly to install one</a:t>
            </a:r>
          </a:p>
          <a:p>
            <a:endParaRPr lang="en-US" sz="2000" b="0" dirty="0"/>
          </a:p>
          <a:p>
            <a:endParaRPr lang="en-US" sz="2000" b="0" dirty="0"/>
          </a:p>
          <a:p>
            <a:endParaRPr lang="en-US" sz="2000" b="0" dirty="0"/>
          </a:p>
        </p:txBody>
      </p:sp>
      <p:sp>
        <p:nvSpPr>
          <p:cNvPr id="10" name="Left Arrow Callout 9"/>
          <p:cNvSpPr/>
          <p:nvPr/>
        </p:nvSpPr>
        <p:spPr bwMode="auto">
          <a:xfrm>
            <a:off x="6969224" y="3789040"/>
            <a:ext cx="2655352" cy="2592288"/>
          </a:xfrm>
          <a:prstGeom prst="leftArrowCallout">
            <a:avLst>
              <a:gd name="adj1" fmla="val 25000"/>
              <a:gd name="adj2" fmla="val 25000"/>
              <a:gd name="adj3" fmla="val 15724"/>
              <a:gd name="adj4" fmla="val 73732"/>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Now:</a:t>
            </a:r>
          </a:p>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Mandate Caribbean-appropriate solar water heaters for new buildings</a:t>
            </a:r>
          </a:p>
        </p:txBody>
      </p:sp>
      <p:sp>
        <p:nvSpPr>
          <p:cNvPr id="11" name="Left Arrow Callout 10"/>
          <p:cNvSpPr/>
          <p:nvPr/>
        </p:nvSpPr>
        <p:spPr bwMode="auto">
          <a:xfrm>
            <a:off x="6969224" y="1052736"/>
            <a:ext cx="2664296" cy="2088232"/>
          </a:xfrm>
          <a:prstGeom prst="leftArrowCallout">
            <a:avLst>
              <a:gd name="adj1" fmla="val 25000"/>
              <a:gd name="adj2" fmla="val 25000"/>
              <a:gd name="adj3" fmla="val 15724"/>
              <a:gd name="adj4" fmla="val 73732"/>
            </a:avLst>
          </a:prstGeom>
          <a:solidFill>
            <a:schemeClr val="bg1">
              <a:lumMod val="75000"/>
            </a:schemeClr>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No barriers—no  measures needed</a:t>
            </a:r>
            <a:endParaRPr lang="en-US" sz="1800" b="0" dirty="0" smtClean="0"/>
          </a:p>
        </p:txBody>
      </p:sp>
    </p:spTree>
    <p:extLst>
      <p:ext uri="{BB962C8B-B14F-4D97-AF65-F5344CB8AC3E}">
        <p14:creationId xmlns:p14="http://schemas.microsoft.com/office/powerpoint/2010/main" val="3997960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11</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11</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smtClean="0"/>
              <a:t>Right to Sell Electricity—For Utility Scale Renewables, Good Situation</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9" name="Content Placeholder 4"/>
          <p:cNvSpPr txBox="1">
            <a:spLocks/>
          </p:cNvSpPr>
          <p:nvPr/>
        </p:nvSpPr>
        <p:spPr bwMode="auto">
          <a:xfrm>
            <a:off x="274045" y="620688"/>
            <a:ext cx="7118283" cy="5616624"/>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smtClean="0"/>
              <a:t>Three options possible under the current framework for utility scale</a:t>
            </a:r>
          </a:p>
          <a:p>
            <a:pPr marL="741362" lvl="1" indent="-457200">
              <a:buSzPct val="100000"/>
              <a:buFont typeface="+mj-lt"/>
              <a:buAutoNum type="arabicPeriod"/>
            </a:pPr>
            <a:r>
              <a:rPr lang="en-US" sz="2000" b="0" dirty="0" err="1" smtClean="0"/>
              <a:t>ANGLEC</a:t>
            </a:r>
            <a:r>
              <a:rPr lang="en-US" sz="2000" b="0" dirty="0" smtClean="0"/>
              <a:t> can sell electricity generated by renewables it does itself</a:t>
            </a:r>
          </a:p>
          <a:p>
            <a:pPr marL="741362" lvl="1" indent="-457200">
              <a:buSzPct val="100000"/>
              <a:buFont typeface="+mj-lt"/>
              <a:buAutoNum type="arabicPeriod"/>
            </a:pPr>
            <a:r>
              <a:rPr lang="en-US" sz="2000" b="0" dirty="0" smtClean="0"/>
              <a:t>Independent Power Producers (</a:t>
            </a:r>
            <a:r>
              <a:rPr lang="en-US" sz="2000" b="0" dirty="0" err="1" smtClean="0"/>
              <a:t>IPPs</a:t>
            </a:r>
            <a:r>
              <a:rPr lang="en-US" sz="2000" b="0" dirty="0" smtClean="0"/>
              <a:t>) can operate under </a:t>
            </a:r>
            <a:r>
              <a:rPr lang="en-US" sz="2000" b="0" dirty="0" err="1" smtClean="0"/>
              <a:t>ANGLEC’s</a:t>
            </a:r>
            <a:r>
              <a:rPr lang="en-US" sz="2000" b="0" dirty="0" smtClean="0"/>
              <a:t> </a:t>
            </a:r>
            <a:r>
              <a:rPr lang="en-US" sz="2000" b="0" dirty="0" err="1" smtClean="0"/>
              <a:t>licence</a:t>
            </a:r>
            <a:r>
              <a:rPr lang="en-US" sz="2000" b="0" dirty="0" smtClean="0"/>
              <a:t> without a new </a:t>
            </a:r>
            <a:r>
              <a:rPr lang="en-US" sz="2000" b="0" dirty="0" err="1" smtClean="0"/>
              <a:t>licence</a:t>
            </a:r>
            <a:r>
              <a:rPr lang="en-US" sz="2000" b="0" dirty="0" smtClean="0"/>
              <a:t> by assignment of rights</a:t>
            </a:r>
          </a:p>
          <a:p>
            <a:pPr marL="741362" lvl="1" indent="-457200">
              <a:buSzPct val="100000"/>
              <a:buFont typeface="+mj-lt"/>
              <a:buAutoNum type="arabicPeriod"/>
            </a:pPr>
            <a:r>
              <a:rPr lang="en-US" sz="2000" b="0" dirty="0" err="1" smtClean="0"/>
              <a:t>ANGLEC</a:t>
            </a:r>
            <a:r>
              <a:rPr lang="en-US" sz="2000" b="0" dirty="0" smtClean="0"/>
              <a:t> can hire a specialized contractor to design, build, operate, and maintain (‘</a:t>
            </a:r>
            <a:r>
              <a:rPr lang="en-US" sz="2000" b="0" dirty="0" err="1" smtClean="0"/>
              <a:t>DBOM</a:t>
            </a:r>
            <a:r>
              <a:rPr lang="en-US" sz="2000" b="0" dirty="0" smtClean="0"/>
              <a:t>’)</a:t>
            </a:r>
          </a:p>
          <a:p>
            <a:r>
              <a:rPr lang="en-US" sz="2000" dirty="0" smtClean="0"/>
              <a:t>Only option not possible: </a:t>
            </a:r>
            <a:r>
              <a:rPr lang="en-US" sz="2000" dirty="0" err="1" smtClean="0"/>
              <a:t>IPP</a:t>
            </a:r>
            <a:r>
              <a:rPr lang="en-US" sz="2000" dirty="0" smtClean="0"/>
              <a:t> with own </a:t>
            </a:r>
            <a:r>
              <a:rPr lang="en-US" sz="2000" dirty="0" err="1" smtClean="0"/>
              <a:t>licence</a:t>
            </a:r>
            <a:endParaRPr lang="en-US" sz="2000" dirty="0"/>
          </a:p>
          <a:p>
            <a:pPr lvl="1"/>
            <a:r>
              <a:rPr lang="en-US" sz="2000" b="0" dirty="0" smtClean="0"/>
              <a:t>Unnecessary</a:t>
            </a:r>
          </a:p>
          <a:p>
            <a:pPr lvl="1"/>
            <a:r>
              <a:rPr lang="en-US" sz="2000" b="0" dirty="0" smtClean="0"/>
              <a:t>Costly and time consuming</a:t>
            </a:r>
          </a:p>
          <a:p>
            <a:pPr lvl="1"/>
            <a:r>
              <a:rPr lang="en-US" sz="2000" b="0" dirty="0" smtClean="0"/>
              <a:t>Difficult to administer</a:t>
            </a:r>
            <a:endParaRPr lang="en-US" sz="2000" b="0" dirty="0"/>
          </a:p>
          <a:p>
            <a:endParaRPr lang="en-US" sz="2000" b="0" dirty="0"/>
          </a:p>
          <a:p>
            <a:endParaRPr lang="en-US" sz="2000" b="0" dirty="0"/>
          </a:p>
        </p:txBody>
      </p:sp>
      <p:sp>
        <p:nvSpPr>
          <p:cNvPr id="2" name="Left Arrow Callout 1"/>
          <p:cNvSpPr/>
          <p:nvPr/>
        </p:nvSpPr>
        <p:spPr bwMode="auto">
          <a:xfrm>
            <a:off x="7401272" y="1052736"/>
            <a:ext cx="2232248" cy="2952328"/>
          </a:xfrm>
          <a:prstGeom prst="leftArrowCallout">
            <a:avLst>
              <a:gd name="adj1" fmla="val 25000"/>
              <a:gd name="adj2" fmla="val 25000"/>
              <a:gd name="adj3" fmla="val 15724"/>
              <a:gd name="adj4" fmla="val 73732"/>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Now:</a:t>
            </a:r>
          </a:p>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Ensure </a:t>
            </a:r>
            <a:r>
              <a:rPr lang="en-US" sz="1800" dirty="0" err="1" smtClean="0"/>
              <a:t>ANGLEC</a:t>
            </a:r>
            <a:r>
              <a:rPr lang="en-US" sz="1800" dirty="0" smtClean="0"/>
              <a:t> does renewables in the best way under one of these options</a:t>
            </a:r>
          </a:p>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smtClean="0">
              <a:ln>
                <a:noFill/>
              </a:ln>
              <a:solidFill>
                <a:schemeClr val="tx1"/>
              </a:solidFill>
              <a:effectLst/>
            </a:endParaRPr>
          </a:p>
        </p:txBody>
      </p:sp>
      <p:sp>
        <p:nvSpPr>
          <p:cNvPr id="10" name="Left Arrow Callout 9"/>
          <p:cNvSpPr/>
          <p:nvPr/>
        </p:nvSpPr>
        <p:spPr bwMode="auto">
          <a:xfrm>
            <a:off x="7392328" y="4221088"/>
            <a:ext cx="2232248" cy="2160240"/>
          </a:xfrm>
          <a:prstGeom prst="leftArrowCallout">
            <a:avLst>
              <a:gd name="adj1" fmla="val 25000"/>
              <a:gd name="adj2" fmla="val 25000"/>
              <a:gd name="adj3" fmla="val 15724"/>
              <a:gd name="adj4" fmla="val 73732"/>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Later:</a:t>
            </a:r>
          </a:p>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Consider autonomous licensing regime for </a:t>
            </a:r>
            <a:r>
              <a:rPr lang="en-US" sz="1800" dirty="0" err="1" smtClean="0"/>
              <a:t>IPPs</a:t>
            </a:r>
            <a:r>
              <a:rPr lang="en-US" sz="1800" dirty="0" smtClean="0"/>
              <a:t>… but don’t do it</a:t>
            </a:r>
          </a:p>
        </p:txBody>
      </p:sp>
    </p:spTree>
    <p:extLst>
      <p:ext uri="{BB962C8B-B14F-4D97-AF65-F5344CB8AC3E}">
        <p14:creationId xmlns:p14="http://schemas.microsoft.com/office/powerpoint/2010/main" val="2697541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12</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12</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smtClean="0"/>
              <a:t>Ensure </a:t>
            </a:r>
            <a:r>
              <a:rPr lang="en-NZ" dirty="0" err="1" smtClean="0"/>
              <a:t>ANGLEC</a:t>
            </a:r>
            <a:r>
              <a:rPr lang="en-NZ" dirty="0" smtClean="0"/>
              <a:t> Does Renewables Well—with Corporate Rules (By-Laws)</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9" name="Content Placeholder 4"/>
          <p:cNvSpPr txBox="1">
            <a:spLocks/>
          </p:cNvSpPr>
          <p:nvPr/>
        </p:nvSpPr>
        <p:spPr bwMode="auto">
          <a:xfrm>
            <a:off x="274045" y="620688"/>
            <a:ext cx="9287467" cy="5616624"/>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err="1" smtClean="0"/>
              <a:t>ANGLEC’s</a:t>
            </a:r>
            <a:r>
              <a:rPr lang="en-US" sz="2000" dirty="0" smtClean="0"/>
              <a:t> by-laws regulate how the company is run</a:t>
            </a:r>
          </a:p>
          <a:p>
            <a:pPr lvl="1"/>
            <a:r>
              <a:rPr lang="en-US" sz="2000" b="0" dirty="0" smtClean="0"/>
              <a:t>Includes how business and affairs of the company should be managed</a:t>
            </a:r>
          </a:p>
          <a:p>
            <a:pPr lvl="1"/>
            <a:r>
              <a:rPr lang="en-US" sz="2000" b="0" dirty="0" smtClean="0"/>
              <a:t>But does not include specific rules—can add specific rules for renewables</a:t>
            </a:r>
          </a:p>
          <a:p>
            <a:r>
              <a:rPr lang="en-US" sz="2000" dirty="0" smtClean="0"/>
              <a:t>Companies Act (s.63) provides the power and procedure to amend by-laws to include specific rules</a:t>
            </a:r>
          </a:p>
          <a:p>
            <a:endParaRPr lang="en-US" sz="2000" b="0" dirty="0"/>
          </a:p>
          <a:p>
            <a:endParaRPr lang="en-US" sz="2000" b="0" dirty="0"/>
          </a:p>
        </p:txBody>
      </p:sp>
      <p:sp>
        <p:nvSpPr>
          <p:cNvPr id="3" name="Rectangle 2"/>
          <p:cNvSpPr/>
          <p:nvPr/>
        </p:nvSpPr>
        <p:spPr bwMode="auto">
          <a:xfrm>
            <a:off x="416496" y="3140968"/>
            <a:ext cx="4320480" cy="3096344"/>
          </a:xfrm>
          <a:prstGeom prst="rect">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1800" dirty="0" smtClean="0"/>
              <a:t>Now: add in by-laws 4.1:</a:t>
            </a:r>
          </a:p>
          <a:p>
            <a:pPr algn="ctr" eaLnBrk="0" hangingPunct="0">
              <a:buNone/>
            </a:pPr>
            <a:r>
              <a:rPr lang="en-US" sz="1800" b="0" dirty="0" smtClean="0"/>
              <a:t>“In </a:t>
            </a:r>
            <a:r>
              <a:rPr lang="en-US" sz="1800" b="0" dirty="0"/>
              <a:t>managing the business and affairs of the company, the directors, and any person to whom their powers are delegated under paragraph 4.10 or otherwise, shall comply with the Corporate Rules for Renewable Energy set out in the Schedule</a:t>
            </a:r>
            <a:r>
              <a:rPr lang="en-US" sz="1800" b="0" dirty="0" smtClean="0"/>
              <a:t>.”</a:t>
            </a:r>
            <a:endParaRPr kumimoji="0" lang="en-US" sz="1800" b="0" i="0" u="none" strike="noStrike" cap="none" normalizeH="0" baseline="0" dirty="0" smtClean="0">
              <a:ln>
                <a:noFill/>
              </a:ln>
              <a:solidFill>
                <a:schemeClr val="tx1"/>
              </a:solidFill>
              <a:effectLst/>
            </a:endParaRPr>
          </a:p>
        </p:txBody>
      </p:sp>
      <p:sp>
        <p:nvSpPr>
          <p:cNvPr id="11" name="Rectangle 10"/>
          <p:cNvSpPr/>
          <p:nvPr/>
        </p:nvSpPr>
        <p:spPr bwMode="auto">
          <a:xfrm>
            <a:off x="5169024" y="3140968"/>
            <a:ext cx="4320480" cy="3096344"/>
          </a:xfrm>
          <a:prstGeom prst="rect">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1800" dirty="0" smtClean="0"/>
              <a:t>Now: add Schedule ‘Corporate Rules for Renewable Energy’</a:t>
            </a:r>
          </a:p>
          <a:p>
            <a:pPr algn="ctr" eaLnBrk="0" hangingPunct="0">
              <a:buNone/>
            </a:pPr>
            <a:r>
              <a:rPr lang="en-US" sz="1800" b="0" dirty="0" smtClean="0"/>
              <a:t>Preamble</a:t>
            </a:r>
          </a:p>
          <a:p>
            <a:pPr algn="ctr" eaLnBrk="0" hangingPunct="0">
              <a:buNone/>
            </a:pPr>
            <a:r>
              <a:rPr kumimoji="0" lang="en-US" sz="1800" b="0" i="0" u="none" strike="noStrike" cap="none" normalizeH="0" baseline="0" dirty="0" smtClean="0">
                <a:ln>
                  <a:noFill/>
                </a:ln>
                <a:solidFill>
                  <a:schemeClr val="tx1"/>
                </a:solidFill>
                <a:effectLst/>
              </a:rPr>
              <a:t>Principles (good quality of service at least cost, energy security,</a:t>
            </a:r>
            <a:r>
              <a:rPr kumimoji="0" lang="en-US" sz="1800" b="0" i="0" u="none" strike="noStrike" cap="none" normalizeH="0" dirty="0" smtClean="0">
                <a:ln>
                  <a:noFill/>
                </a:ln>
                <a:solidFill>
                  <a:schemeClr val="tx1"/>
                </a:solidFill>
                <a:effectLst/>
              </a:rPr>
              <a:t> environmental sustainability, transparency &amp; competitiveness in procurement)</a:t>
            </a:r>
            <a:endParaRPr kumimoji="0" lang="en-US" sz="1800" b="0" i="0" u="none" strike="noStrike" cap="none" normalizeH="0" baseline="0" dirty="0" smtClean="0">
              <a:ln>
                <a:noFill/>
              </a:ln>
              <a:solidFill>
                <a:schemeClr val="tx1"/>
              </a:solidFill>
              <a:effectLst/>
            </a:endParaRPr>
          </a:p>
          <a:p>
            <a:pPr algn="ctr" eaLnBrk="0" hangingPunct="0">
              <a:buNone/>
            </a:pPr>
            <a:r>
              <a:rPr lang="en-US" sz="1800" b="0" dirty="0" smtClean="0"/>
              <a:t>Rules for Utility Scale Renewables</a:t>
            </a:r>
          </a:p>
          <a:p>
            <a:pPr algn="ctr" eaLnBrk="0" hangingPunct="0">
              <a:buNone/>
            </a:pPr>
            <a:r>
              <a:rPr kumimoji="0" lang="en-US" sz="1800" b="0" i="0" u="none" strike="noStrike" cap="none" normalizeH="0" baseline="0" dirty="0" smtClean="0">
                <a:ln>
                  <a:noFill/>
                </a:ln>
                <a:solidFill>
                  <a:schemeClr val="tx1"/>
                </a:solidFill>
                <a:effectLst/>
              </a:rPr>
              <a:t>Rules for Distributed Scale Renewables</a:t>
            </a:r>
          </a:p>
        </p:txBody>
      </p:sp>
    </p:spTree>
    <p:extLst>
      <p:ext uri="{BB962C8B-B14F-4D97-AF65-F5344CB8AC3E}">
        <p14:creationId xmlns:p14="http://schemas.microsoft.com/office/powerpoint/2010/main" val="3529711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13</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13</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705528" cy="342901"/>
          </a:xfrm>
        </p:spPr>
        <p:txBody>
          <a:bodyPr/>
          <a:lstStyle/>
          <a:p>
            <a:pPr eaLnBrk="1" hangingPunct="1"/>
            <a:r>
              <a:rPr lang="en-NZ" dirty="0" err="1" smtClean="0"/>
              <a:t>ANGLEC’s</a:t>
            </a:r>
            <a:r>
              <a:rPr lang="en-NZ" dirty="0" smtClean="0"/>
              <a:t> Corporate Rules for Renewable Energy—Utility Scale</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9" name="Content Placeholder 4"/>
          <p:cNvSpPr txBox="1">
            <a:spLocks/>
          </p:cNvSpPr>
          <p:nvPr/>
        </p:nvSpPr>
        <p:spPr bwMode="auto">
          <a:xfrm>
            <a:off x="274045" y="620688"/>
            <a:ext cx="8135339" cy="5616624"/>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pPr>
              <a:spcBef>
                <a:spcPts val="1800"/>
              </a:spcBef>
            </a:pPr>
            <a:r>
              <a:rPr lang="en-US" sz="2000" dirty="0" smtClean="0"/>
              <a:t>Do demand forecast</a:t>
            </a:r>
          </a:p>
          <a:p>
            <a:pPr>
              <a:spcBef>
                <a:spcPts val="1800"/>
              </a:spcBef>
            </a:pPr>
            <a:r>
              <a:rPr lang="en-US" sz="2000" dirty="0" smtClean="0"/>
              <a:t>Do least cost generation plan with full consideration of RE</a:t>
            </a:r>
          </a:p>
          <a:p>
            <a:pPr>
              <a:spcBef>
                <a:spcPts val="1800"/>
              </a:spcBef>
            </a:pPr>
            <a:r>
              <a:rPr lang="en-US" sz="2000" dirty="0" smtClean="0"/>
              <a:t>Participate in consultation with the public</a:t>
            </a:r>
          </a:p>
          <a:p>
            <a:pPr>
              <a:spcBef>
                <a:spcPts val="1800"/>
              </a:spcBef>
            </a:pPr>
            <a:r>
              <a:rPr lang="en-US" sz="2000" dirty="0" smtClean="0"/>
              <a:t>Approve least cost generation plan</a:t>
            </a:r>
          </a:p>
          <a:p>
            <a:pPr>
              <a:spcBef>
                <a:spcPts val="1800"/>
              </a:spcBef>
            </a:pPr>
            <a:r>
              <a:rPr lang="en-US" sz="2000" dirty="0" smtClean="0"/>
              <a:t>Identify best option to design, build, operate, maintain, finance</a:t>
            </a:r>
          </a:p>
          <a:p>
            <a:pPr marL="627062" lvl="1" indent="-342900">
              <a:spcBef>
                <a:spcPts val="600"/>
              </a:spcBef>
              <a:buSzPct val="100000"/>
              <a:buFont typeface="+mj-lt"/>
              <a:buAutoNum type="arabicPeriod"/>
            </a:pPr>
            <a:r>
              <a:rPr lang="en-US" sz="1800" b="0" dirty="0" smtClean="0"/>
              <a:t>Fully developed by </a:t>
            </a:r>
            <a:r>
              <a:rPr lang="en-US" sz="1800" b="0" dirty="0" err="1" smtClean="0"/>
              <a:t>ANGLEC</a:t>
            </a:r>
            <a:endParaRPr lang="en-US" sz="1800" b="0" dirty="0" smtClean="0"/>
          </a:p>
          <a:p>
            <a:pPr marL="627062" lvl="1" indent="-342900">
              <a:spcBef>
                <a:spcPts val="600"/>
              </a:spcBef>
              <a:buSzPct val="100000"/>
              <a:buFont typeface="+mj-lt"/>
              <a:buAutoNum type="arabicPeriod"/>
            </a:pPr>
            <a:r>
              <a:rPr lang="en-US" sz="1800" b="0" dirty="0" smtClean="0"/>
              <a:t>Procure </a:t>
            </a:r>
            <a:r>
              <a:rPr lang="en-US" sz="1800" b="0" dirty="0" err="1" smtClean="0"/>
              <a:t>DBOM</a:t>
            </a:r>
            <a:r>
              <a:rPr lang="en-US" sz="1800" b="0" dirty="0" smtClean="0"/>
              <a:t> contractor</a:t>
            </a:r>
          </a:p>
          <a:p>
            <a:pPr marL="627062" lvl="1" indent="-342900">
              <a:spcBef>
                <a:spcPts val="600"/>
              </a:spcBef>
              <a:buSzPct val="100000"/>
              <a:buFont typeface="+mj-lt"/>
              <a:buAutoNum type="arabicPeriod"/>
            </a:pPr>
            <a:r>
              <a:rPr lang="en-US" sz="1800" b="0" dirty="0" smtClean="0"/>
              <a:t>Contract </a:t>
            </a:r>
            <a:r>
              <a:rPr lang="en-US" sz="1800" b="0" dirty="0" err="1" smtClean="0"/>
              <a:t>IPP</a:t>
            </a:r>
            <a:endParaRPr lang="en-US" sz="1800" b="0" dirty="0" smtClean="0"/>
          </a:p>
          <a:p>
            <a:pPr>
              <a:spcBef>
                <a:spcPts val="1800"/>
              </a:spcBef>
            </a:pPr>
            <a:r>
              <a:rPr lang="en-US" sz="2000" dirty="0" smtClean="0"/>
              <a:t>When doing </a:t>
            </a:r>
            <a:r>
              <a:rPr lang="en-US" sz="2000" dirty="0" err="1" smtClean="0"/>
              <a:t>DBOM</a:t>
            </a:r>
            <a:r>
              <a:rPr lang="en-US" sz="2000" dirty="0" smtClean="0"/>
              <a:t> and </a:t>
            </a:r>
            <a:r>
              <a:rPr lang="en-US" sz="2000" dirty="0" err="1" smtClean="0"/>
              <a:t>IPP</a:t>
            </a:r>
            <a:r>
              <a:rPr lang="en-US" sz="2000" dirty="0" smtClean="0"/>
              <a:t>: run competitive, transparent procurement process</a:t>
            </a:r>
          </a:p>
          <a:p>
            <a:pPr lvl="1">
              <a:spcBef>
                <a:spcPts val="600"/>
              </a:spcBef>
            </a:pPr>
            <a:r>
              <a:rPr lang="en-US" sz="1800" b="0" dirty="0"/>
              <a:t>Clear eligibility </a:t>
            </a:r>
            <a:r>
              <a:rPr lang="en-US" sz="1800" b="0" dirty="0" smtClean="0"/>
              <a:t>criteria, </a:t>
            </a:r>
            <a:r>
              <a:rPr lang="en-US" sz="1800" b="0" dirty="0"/>
              <a:t>and evaluation process </a:t>
            </a:r>
            <a:r>
              <a:rPr lang="en-US" sz="1800" b="0" dirty="0" smtClean="0"/>
              <a:t>&amp; rules</a:t>
            </a:r>
            <a:endParaRPr lang="en-US" sz="1800" b="0" dirty="0"/>
          </a:p>
          <a:p>
            <a:pPr lvl="1">
              <a:spcBef>
                <a:spcPts val="600"/>
              </a:spcBef>
            </a:pPr>
            <a:r>
              <a:rPr lang="en-US" sz="1800" b="0" dirty="0"/>
              <a:t>Prequalification </a:t>
            </a:r>
            <a:r>
              <a:rPr lang="en-US" sz="1800" b="0" dirty="0" smtClean="0"/>
              <a:t>(Expressions </a:t>
            </a:r>
            <a:r>
              <a:rPr lang="en-US" sz="1800" b="0" dirty="0"/>
              <a:t>of </a:t>
            </a:r>
            <a:r>
              <a:rPr lang="en-US" sz="1800" b="0" dirty="0" smtClean="0"/>
              <a:t>Interest</a:t>
            </a:r>
            <a:r>
              <a:rPr lang="en-US" sz="1800" b="0" dirty="0"/>
              <a:t>) </a:t>
            </a:r>
            <a:r>
              <a:rPr lang="en-US" sz="1800" b="0" dirty="0">
                <a:sym typeface="Wingdings" pitchFamily="2" charset="2"/>
              </a:rPr>
              <a:t> Request for </a:t>
            </a:r>
            <a:r>
              <a:rPr lang="en-US" sz="1800" b="0" dirty="0" smtClean="0">
                <a:sym typeface="Wingdings" pitchFamily="2" charset="2"/>
              </a:rPr>
              <a:t>Proposals</a:t>
            </a:r>
            <a:endParaRPr lang="en-US" sz="1800" b="0" dirty="0"/>
          </a:p>
          <a:p>
            <a:pPr>
              <a:spcBef>
                <a:spcPts val="1800"/>
              </a:spcBef>
            </a:pPr>
            <a:r>
              <a:rPr lang="en-US" sz="2000" dirty="0" smtClean="0"/>
              <a:t>Implement / award</a:t>
            </a:r>
          </a:p>
        </p:txBody>
      </p:sp>
      <p:sp>
        <p:nvSpPr>
          <p:cNvPr id="10" name="Left Arrow Callout 9"/>
          <p:cNvSpPr/>
          <p:nvPr/>
        </p:nvSpPr>
        <p:spPr bwMode="auto">
          <a:xfrm>
            <a:off x="7545288" y="4324072"/>
            <a:ext cx="2232248" cy="1064632"/>
          </a:xfrm>
          <a:prstGeom prst="leftArrowCallout">
            <a:avLst>
              <a:gd name="adj1" fmla="val 25000"/>
              <a:gd name="adj2" fmla="val 25000"/>
              <a:gd name="adj3" fmla="val 15724"/>
              <a:gd name="adj4" fmla="val 80219"/>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Now:</a:t>
            </a:r>
          </a:p>
          <a:p>
            <a:pPr marL="0" marR="0" indent="0" algn="ctr" defTabSz="914400" rtl="0" eaLnBrk="0" fontAlgn="base" latinLnBrk="0" hangingPunct="0">
              <a:lnSpc>
                <a:spcPct val="100000"/>
              </a:lnSpc>
              <a:spcBef>
                <a:spcPct val="50000"/>
              </a:spcBef>
              <a:spcAft>
                <a:spcPct val="0"/>
              </a:spcAft>
              <a:buClrTx/>
              <a:buSzTx/>
              <a:buFontTx/>
              <a:buNone/>
              <a:tabLst/>
            </a:pPr>
            <a:r>
              <a:rPr lang="en-US" sz="1800" b="0" dirty="0" smtClean="0"/>
              <a:t>Request </a:t>
            </a:r>
            <a:r>
              <a:rPr lang="en-US" sz="1800" b="0" dirty="0" err="1" smtClean="0"/>
              <a:t>EOIs</a:t>
            </a:r>
            <a:r>
              <a:rPr lang="en-US" sz="1800" b="0" dirty="0" smtClean="0"/>
              <a:t> for large Solar PV</a:t>
            </a:r>
          </a:p>
        </p:txBody>
      </p:sp>
      <p:sp>
        <p:nvSpPr>
          <p:cNvPr id="12" name="Left Arrow Callout 11"/>
          <p:cNvSpPr/>
          <p:nvPr/>
        </p:nvSpPr>
        <p:spPr bwMode="auto">
          <a:xfrm>
            <a:off x="7545288" y="5460712"/>
            <a:ext cx="2232248" cy="920616"/>
          </a:xfrm>
          <a:prstGeom prst="leftArrowCallout">
            <a:avLst>
              <a:gd name="adj1" fmla="val 25000"/>
              <a:gd name="adj2" fmla="val 25000"/>
              <a:gd name="adj3" fmla="val 15724"/>
              <a:gd name="adj4" fmla="val 80219"/>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Now:</a:t>
            </a:r>
          </a:p>
          <a:p>
            <a:pPr marL="0" marR="0" indent="0" algn="ctr" defTabSz="914400" rtl="0" eaLnBrk="0" fontAlgn="base" latinLnBrk="0" hangingPunct="0">
              <a:lnSpc>
                <a:spcPct val="100000"/>
              </a:lnSpc>
              <a:spcBef>
                <a:spcPct val="50000"/>
              </a:spcBef>
              <a:spcAft>
                <a:spcPct val="0"/>
              </a:spcAft>
              <a:buClrTx/>
              <a:buSzTx/>
              <a:buFontTx/>
              <a:buNone/>
              <a:tabLst/>
            </a:pPr>
            <a:r>
              <a:rPr lang="en-US" sz="1800" b="0" dirty="0" smtClean="0"/>
              <a:t>Add </a:t>
            </a:r>
            <a:r>
              <a:rPr lang="en-US" sz="1800" b="0" dirty="0" err="1" smtClean="0"/>
              <a:t>O&amp;M</a:t>
            </a:r>
            <a:r>
              <a:rPr lang="en-US" sz="1800" b="0" dirty="0" smtClean="0"/>
              <a:t> in RFP for large PV</a:t>
            </a:r>
          </a:p>
        </p:txBody>
      </p:sp>
    </p:spTree>
    <p:extLst>
      <p:ext uri="{BB962C8B-B14F-4D97-AF65-F5344CB8AC3E}">
        <p14:creationId xmlns:p14="http://schemas.microsoft.com/office/powerpoint/2010/main" val="3958603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14</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14</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smtClean="0"/>
              <a:t>Right to Sell Electricity—What to Do for Distributed Scale Renewables</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9" name="Content Placeholder 4"/>
          <p:cNvSpPr txBox="1">
            <a:spLocks/>
          </p:cNvSpPr>
          <p:nvPr/>
        </p:nvSpPr>
        <p:spPr bwMode="auto">
          <a:xfrm>
            <a:off x="274045" y="620688"/>
            <a:ext cx="9287466" cy="5616624"/>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smtClean="0"/>
              <a:t>Customers cannot connect to the grid and sell excess electricity they generate with renewable energy</a:t>
            </a:r>
            <a:endParaRPr lang="en-US" sz="2000" b="0" dirty="0"/>
          </a:p>
          <a:p>
            <a:endParaRPr lang="en-US" sz="2000" b="0" dirty="0"/>
          </a:p>
          <a:p>
            <a:endParaRPr lang="en-US" sz="2000" b="0" dirty="0"/>
          </a:p>
        </p:txBody>
      </p:sp>
      <p:sp>
        <p:nvSpPr>
          <p:cNvPr id="11" name="Rectangle 10"/>
          <p:cNvSpPr/>
          <p:nvPr/>
        </p:nvSpPr>
        <p:spPr bwMode="auto">
          <a:xfrm>
            <a:off x="274044" y="1340768"/>
            <a:ext cx="9287467" cy="2736304"/>
          </a:xfrm>
          <a:prstGeom prst="rect">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1800" dirty="0" smtClean="0"/>
              <a:t>Now: amend Electricity Act Part 2, section 2(2) by adding that one does not need a </a:t>
            </a:r>
            <a:r>
              <a:rPr lang="en-US" sz="1800" dirty="0" err="1" smtClean="0"/>
              <a:t>licence</a:t>
            </a:r>
            <a:r>
              <a:rPr lang="en-US" sz="1800" dirty="0" smtClean="0"/>
              <a:t> for use of an electrical plant that…</a:t>
            </a:r>
          </a:p>
          <a:p>
            <a:pPr algn="ctr" eaLnBrk="0" hangingPunct="0">
              <a:buNone/>
            </a:pPr>
            <a:r>
              <a:rPr lang="en-US" sz="1800" b="0" dirty="0" smtClean="0"/>
              <a:t>(</a:t>
            </a:r>
            <a:r>
              <a:rPr lang="en-US" sz="1800" b="0" dirty="0"/>
              <a:t>a) is powered only by wind and which is used by any person for the purpose only of supplying electricity to his own premises, </a:t>
            </a:r>
            <a:r>
              <a:rPr lang="en-US" sz="1800" dirty="0"/>
              <a:t>or selling excess electricity to a public supplier on terms agreed with the public supplier</a:t>
            </a:r>
            <a:r>
              <a:rPr lang="en-US" sz="1800" b="0" dirty="0"/>
              <a:t>;</a:t>
            </a:r>
          </a:p>
          <a:p>
            <a:pPr algn="ctr" eaLnBrk="0" hangingPunct="0">
              <a:buNone/>
            </a:pPr>
            <a:r>
              <a:rPr lang="en-US" sz="1800" b="0" dirty="0"/>
              <a:t>(b) is used only for the photovoltaic generation of electricity by any person for the purpose only of supplying electricity to his own premises, </a:t>
            </a:r>
            <a:r>
              <a:rPr lang="en-US" sz="1800" dirty="0"/>
              <a:t>or selling excess electricity to a public supplier on terms agreed with the public </a:t>
            </a:r>
            <a:r>
              <a:rPr lang="en-US" sz="1800" dirty="0" smtClean="0"/>
              <a:t>supplier.</a:t>
            </a:r>
            <a:endParaRPr lang="en-US" sz="1800" dirty="0"/>
          </a:p>
        </p:txBody>
      </p:sp>
      <p:sp>
        <p:nvSpPr>
          <p:cNvPr id="12" name="Rectangle 11"/>
          <p:cNvSpPr/>
          <p:nvPr/>
        </p:nvSpPr>
        <p:spPr bwMode="auto">
          <a:xfrm>
            <a:off x="272480" y="4221088"/>
            <a:ext cx="9287467" cy="2160240"/>
          </a:xfrm>
          <a:prstGeom prst="rect">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1800" dirty="0" smtClean="0"/>
              <a:t>Now: adopt </a:t>
            </a:r>
            <a:r>
              <a:rPr lang="en-US" sz="1800" dirty="0" err="1" smtClean="0"/>
              <a:t>ANGLEC</a:t>
            </a:r>
            <a:r>
              <a:rPr lang="en-US" sz="1800" dirty="0" smtClean="0"/>
              <a:t> Corporate Rules on Distributed Renewable Energy</a:t>
            </a:r>
          </a:p>
          <a:p>
            <a:pPr algn="ctr" eaLnBrk="0" hangingPunct="0">
              <a:buNone/>
            </a:pPr>
            <a:r>
              <a:rPr lang="en-US" sz="1800" b="0" dirty="0" smtClean="0"/>
              <a:t>1. Identify technically/economically viable cap for eligible systems</a:t>
            </a:r>
          </a:p>
          <a:p>
            <a:pPr algn="ctr" eaLnBrk="0" hangingPunct="0">
              <a:buNone/>
            </a:pPr>
            <a:r>
              <a:rPr lang="en-US" sz="1800" b="0" dirty="0" smtClean="0"/>
              <a:t>2. Create grid and distributed generation code</a:t>
            </a:r>
          </a:p>
          <a:p>
            <a:pPr algn="ctr" eaLnBrk="0" hangingPunct="0">
              <a:buNone/>
            </a:pPr>
            <a:r>
              <a:rPr lang="en-US" sz="1800" b="0" dirty="0" smtClean="0"/>
              <a:t>3. Create Standard Offer Contract (</a:t>
            </a:r>
            <a:r>
              <a:rPr lang="en-US" sz="1800" b="0" dirty="0" err="1" smtClean="0"/>
              <a:t>SOC</a:t>
            </a:r>
            <a:r>
              <a:rPr lang="en-US" sz="1800" b="0" dirty="0" smtClean="0"/>
              <a:t>) with fair and predictable terms</a:t>
            </a:r>
          </a:p>
          <a:p>
            <a:pPr algn="ctr" eaLnBrk="0" hangingPunct="0">
              <a:buNone/>
            </a:pPr>
            <a:r>
              <a:rPr lang="en-US" sz="1800" b="0" dirty="0" smtClean="0"/>
              <a:t>4. Try to secure under public supplier’s </a:t>
            </a:r>
            <a:r>
              <a:rPr lang="en-US" sz="1800" b="0" dirty="0" err="1" smtClean="0"/>
              <a:t>licence</a:t>
            </a:r>
            <a:r>
              <a:rPr lang="en-US" sz="1800" b="0" dirty="0" smtClean="0"/>
              <a:t> any change to tariffs and conditions of supply needed to promote distributed renewables as much as possible</a:t>
            </a:r>
          </a:p>
        </p:txBody>
      </p:sp>
    </p:spTree>
    <p:extLst>
      <p:ext uri="{BB962C8B-B14F-4D97-AF65-F5344CB8AC3E}">
        <p14:creationId xmlns:p14="http://schemas.microsoft.com/office/powerpoint/2010/main" val="41546574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15</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15</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err="1" smtClean="0"/>
              <a:t>ANGLEC’s</a:t>
            </a:r>
            <a:r>
              <a:rPr lang="en-NZ" dirty="0" smtClean="0"/>
              <a:t> Corporate Rules for Renewable Energy—Distributed Scale</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9" name="Content Placeholder 4"/>
          <p:cNvSpPr txBox="1">
            <a:spLocks/>
          </p:cNvSpPr>
          <p:nvPr/>
        </p:nvSpPr>
        <p:spPr bwMode="auto">
          <a:xfrm>
            <a:off x="274045" y="620688"/>
            <a:ext cx="6047107" cy="5616624"/>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smtClean="0"/>
              <a:t>A standardized ‘package’ of items that must go together:</a:t>
            </a:r>
          </a:p>
          <a:p>
            <a:pPr marL="457200" indent="-457200">
              <a:buFont typeface="+mj-lt"/>
              <a:buAutoNum type="arabicPeriod"/>
            </a:pPr>
            <a:r>
              <a:rPr lang="en-US" sz="2000" dirty="0"/>
              <a:t>Cap on individual and total eligibility</a:t>
            </a:r>
            <a:r>
              <a:rPr lang="en-US" sz="2000" b="0" dirty="0"/>
              <a:t>—needed for quality, stability, </a:t>
            </a:r>
            <a:r>
              <a:rPr lang="en-US" sz="2000" b="0" dirty="0" smtClean="0"/>
              <a:t>reliability </a:t>
            </a:r>
            <a:r>
              <a:rPr lang="en-US" sz="2000" b="0" dirty="0"/>
              <a:t>of service</a:t>
            </a:r>
          </a:p>
          <a:p>
            <a:pPr marL="457200" indent="-457200">
              <a:buFont typeface="+mj-lt"/>
              <a:buAutoNum type="arabicPeriod"/>
            </a:pPr>
            <a:r>
              <a:rPr lang="en-US" sz="2000" dirty="0"/>
              <a:t>Grid code / interconnection agreement</a:t>
            </a:r>
            <a:r>
              <a:rPr lang="en-US" sz="2000" b="0" dirty="0"/>
              <a:t>—know in advance what to do to comply</a:t>
            </a:r>
          </a:p>
          <a:p>
            <a:pPr marL="457200" indent="-457200">
              <a:buFont typeface="+mj-lt"/>
              <a:buAutoNum type="arabicPeriod"/>
            </a:pPr>
            <a:r>
              <a:rPr lang="en-US" sz="2000" dirty="0"/>
              <a:t>Standard Offer Contract (</a:t>
            </a:r>
            <a:r>
              <a:rPr lang="en-US" sz="2000" dirty="0" err="1"/>
              <a:t>SOC</a:t>
            </a:r>
            <a:r>
              <a:rPr lang="en-US" sz="2000" dirty="0"/>
              <a:t>)</a:t>
            </a:r>
          </a:p>
          <a:p>
            <a:pPr lvl="2"/>
            <a:r>
              <a:rPr lang="en-US" sz="2000" dirty="0" smtClean="0"/>
              <a:t>Rate</a:t>
            </a:r>
            <a:r>
              <a:rPr lang="en-US" sz="2000" b="0" dirty="0" smtClean="0"/>
              <a:t>: actual avoided cost under realistic dispatch conditions—fair value for country</a:t>
            </a:r>
          </a:p>
          <a:p>
            <a:pPr lvl="2"/>
            <a:r>
              <a:rPr lang="en-US" sz="2000" dirty="0" smtClean="0"/>
              <a:t>Term</a:t>
            </a:r>
            <a:r>
              <a:rPr lang="en-US" sz="2000" b="0" dirty="0" smtClean="0"/>
              <a:t>: system lifetime—no uncertainty!</a:t>
            </a:r>
          </a:p>
          <a:p>
            <a:pPr marL="457200" indent="-457200">
              <a:buFont typeface="+mj-lt"/>
              <a:buAutoNum type="arabicPeriod"/>
            </a:pPr>
            <a:r>
              <a:rPr lang="en-US" sz="2000" dirty="0" smtClean="0"/>
              <a:t>Tariff change</a:t>
            </a:r>
            <a:r>
              <a:rPr lang="en-US" sz="2000" b="0" dirty="0" smtClean="0"/>
              <a:t>—to pay separately for:</a:t>
            </a:r>
          </a:p>
          <a:p>
            <a:pPr lvl="2"/>
            <a:r>
              <a:rPr lang="en-US" sz="2000" b="0" dirty="0" smtClean="0"/>
              <a:t>Supply of energy</a:t>
            </a:r>
          </a:p>
          <a:p>
            <a:pPr lvl="2"/>
            <a:r>
              <a:rPr lang="en-US" sz="2000" b="0" dirty="0" smtClean="0"/>
              <a:t>Backup and standby</a:t>
            </a:r>
          </a:p>
          <a:p>
            <a:pPr lvl="2"/>
            <a:r>
              <a:rPr lang="en-US" sz="2000" b="0" dirty="0" smtClean="0"/>
              <a:t>Connection to distribution grid</a:t>
            </a:r>
            <a:endParaRPr lang="en-US" sz="2000" b="0" dirty="0"/>
          </a:p>
        </p:txBody>
      </p:sp>
      <p:pic>
        <p:nvPicPr>
          <p:cNvPr id="10" name="Picture 9"/>
          <p:cNvPicPr/>
          <p:nvPr/>
        </p:nvPicPr>
        <p:blipFill rotWithShape="1">
          <a:blip r:embed="rId4">
            <a:extLst>
              <a:ext uri="{28A0092B-C50C-407E-A947-70E740481C1C}">
                <a14:useLocalDpi xmlns:a14="http://schemas.microsoft.com/office/drawing/2010/main" val="0"/>
              </a:ext>
            </a:extLst>
          </a:blip>
          <a:srcRect t="16737" r="26685"/>
          <a:stretch/>
        </p:blipFill>
        <p:spPr bwMode="auto">
          <a:xfrm>
            <a:off x="6321152" y="1417492"/>
            <a:ext cx="3495051" cy="2299540"/>
          </a:xfrm>
          <a:prstGeom prst="rect">
            <a:avLst/>
          </a:prstGeom>
          <a:noFill/>
          <a:ln>
            <a:noFill/>
          </a:ln>
        </p:spPr>
      </p:pic>
      <p:sp>
        <p:nvSpPr>
          <p:cNvPr id="2" name="Line Callout 1 (Accent Bar) 1"/>
          <p:cNvSpPr/>
          <p:nvPr/>
        </p:nvSpPr>
        <p:spPr bwMode="auto">
          <a:xfrm>
            <a:off x="6393160" y="1489500"/>
            <a:ext cx="72008" cy="2083516"/>
          </a:xfrm>
          <a:prstGeom prst="accentCallout1">
            <a:avLst>
              <a:gd name="adj1" fmla="val 77703"/>
              <a:gd name="adj2" fmla="val -65193"/>
              <a:gd name="adj3" fmla="val 112698"/>
              <a:gd name="adj4" fmla="val -853316"/>
            </a:avLst>
          </a:prstGeom>
          <a:noFill/>
          <a:ln w="38100" cap="flat" cmpd="sng" algn="ctr">
            <a:solidFill>
              <a:srgbClr val="FFCC00"/>
            </a:solid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p:txBody>
      </p:sp>
      <p:sp>
        <p:nvSpPr>
          <p:cNvPr id="13" name="Left Arrow Callout 12"/>
          <p:cNvSpPr/>
          <p:nvPr/>
        </p:nvSpPr>
        <p:spPr bwMode="auto">
          <a:xfrm>
            <a:off x="5961112" y="3933056"/>
            <a:ext cx="3832499" cy="992624"/>
          </a:xfrm>
          <a:prstGeom prst="leftArrowCallout">
            <a:avLst>
              <a:gd name="adj1" fmla="val 25000"/>
              <a:gd name="adj2" fmla="val 25000"/>
              <a:gd name="adj3" fmla="val 15724"/>
              <a:gd name="adj4" fmla="val 90902"/>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Now:</a:t>
            </a:r>
          </a:p>
          <a:p>
            <a:pPr marL="0" marR="0" indent="0" algn="ctr" defTabSz="914400" rtl="0" eaLnBrk="0" fontAlgn="base" latinLnBrk="0" hangingPunct="0">
              <a:lnSpc>
                <a:spcPct val="100000"/>
              </a:lnSpc>
              <a:spcBef>
                <a:spcPct val="50000"/>
              </a:spcBef>
              <a:spcAft>
                <a:spcPct val="0"/>
              </a:spcAft>
              <a:buClrTx/>
              <a:buSzTx/>
              <a:buFontTx/>
              <a:buNone/>
              <a:tabLst/>
            </a:pPr>
            <a:r>
              <a:rPr lang="en-US" sz="1800" b="0" dirty="0" smtClean="0"/>
              <a:t>Issue pilot </a:t>
            </a:r>
            <a:r>
              <a:rPr lang="en-US" sz="1800" b="0" dirty="0" err="1" smtClean="0"/>
              <a:t>SOC</a:t>
            </a:r>
            <a:r>
              <a:rPr lang="en-US" sz="1800" b="0" dirty="0" smtClean="0"/>
              <a:t> with limited cap</a:t>
            </a:r>
          </a:p>
        </p:txBody>
      </p:sp>
      <p:sp>
        <p:nvSpPr>
          <p:cNvPr id="14" name="Left Arrow Callout 13"/>
          <p:cNvSpPr/>
          <p:nvPr/>
        </p:nvSpPr>
        <p:spPr bwMode="auto">
          <a:xfrm>
            <a:off x="5961112" y="5085184"/>
            <a:ext cx="3832499" cy="1296144"/>
          </a:xfrm>
          <a:prstGeom prst="leftArrowCallout">
            <a:avLst>
              <a:gd name="adj1" fmla="val 25000"/>
              <a:gd name="adj2" fmla="val 25000"/>
              <a:gd name="adj3" fmla="val 15724"/>
              <a:gd name="adj4" fmla="val 90902"/>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Now:</a:t>
            </a:r>
          </a:p>
          <a:p>
            <a:pPr marL="0" marR="0" indent="0" algn="ctr" defTabSz="914400" rtl="0" eaLnBrk="0" fontAlgn="base" latinLnBrk="0" hangingPunct="0">
              <a:lnSpc>
                <a:spcPct val="100000"/>
              </a:lnSpc>
              <a:spcBef>
                <a:spcPct val="50000"/>
              </a:spcBef>
              <a:spcAft>
                <a:spcPct val="0"/>
              </a:spcAft>
              <a:buClrTx/>
              <a:buSzTx/>
              <a:buFontTx/>
              <a:buNone/>
              <a:tabLst/>
            </a:pPr>
            <a:r>
              <a:rPr lang="en-US" sz="1800" b="0" dirty="0" smtClean="0"/>
              <a:t>Offer pilot disaggregated tariff under 4(1) of </a:t>
            </a:r>
            <a:r>
              <a:rPr lang="en-US" sz="1800" b="0" dirty="0" err="1" smtClean="0"/>
              <a:t>ANGLEC</a:t>
            </a:r>
            <a:r>
              <a:rPr lang="en-US" sz="1800" b="0" dirty="0" smtClean="0"/>
              <a:t> </a:t>
            </a:r>
            <a:r>
              <a:rPr lang="en-US" sz="1800" b="0" dirty="0" err="1" smtClean="0"/>
              <a:t>licence</a:t>
            </a:r>
            <a:r>
              <a:rPr lang="en-US" sz="1800" b="0" dirty="0"/>
              <a:t> </a:t>
            </a:r>
            <a:r>
              <a:rPr lang="en-US" sz="1800" b="0" dirty="0" smtClean="0"/>
              <a:t>/ Electricity Supply Regulations</a:t>
            </a:r>
          </a:p>
        </p:txBody>
      </p:sp>
    </p:spTree>
    <p:extLst>
      <p:ext uri="{BB962C8B-B14F-4D97-AF65-F5344CB8AC3E}">
        <p14:creationId xmlns:p14="http://schemas.microsoft.com/office/powerpoint/2010/main" val="42176425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16</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16</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smtClean="0"/>
              <a:t>Having a Good Regulatory Framework in Place—Must Correct Distortions</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9" name="Content Placeholder 4"/>
          <p:cNvSpPr txBox="1">
            <a:spLocks/>
          </p:cNvSpPr>
          <p:nvPr/>
        </p:nvSpPr>
        <p:spPr bwMode="auto">
          <a:xfrm>
            <a:off x="274045" y="620688"/>
            <a:ext cx="9519566" cy="1800200"/>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smtClean="0"/>
              <a:t>Anguilla’s regulatory framework is rudimentary and outdated</a:t>
            </a:r>
          </a:p>
          <a:p>
            <a:pPr lvl="1"/>
            <a:r>
              <a:rPr lang="en-US" sz="2000" b="0" dirty="0"/>
              <a:t>Limited rules on how to plan, implement, operate, and recover investments</a:t>
            </a:r>
          </a:p>
          <a:p>
            <a:pPr lvl="1"/>
            <a:r>
              <a:rPr lang="en-US" sz="2000" b="0" dirty="0"/>
              <a:t>Limited regulatory </a:t>
            </a:r>
            <a:r>
              <a:rPr lang="en-US" sz="2000" b="0" dirty="0" smtClean="0"/>
              <a:t>activity and tradition</a:t>
            </a:r>
            <a:endParaRPr lang="en-US" sz="2000" dirty="0"/>
          </a:p>
          <a:p>
            <a:pPr lvl="1"/>
            <a:r>
              <a:rPr lang="en-US" sz="2000" b="0" dirty="0"/>
              <a:t>Designed for an era when renewables were not </a:t>
            </a:r>
            <a:r>
              <a:rPr lang="en-US" sz="2000" b="0" dirty="0" smtClean="0"/>
              <a:t>even an option—only Diesel</a:t>
            </a:r>
            <a:endParaRPr lang="en-US" sz="2000" b="0" dirty="0"/>
          </a:p>
          <a:p>
            <a:endParaRPr lang="en-US" sz="2000" dirty="0" smtClean="0"/>
          </a:p>
        </p:txBody>
      </p:sp>
      <p:sp>
        <p:nvSpPr>
          <p:cNvPr id="13" name="Left Arrow Callout 12"/>
          <p:cNvSpPr/>
          <p:nvPr/>
        </p:nvSpPr>
        <p:spPr bwMode="auto">
          <a:xfrm>
            <a:off x="5961112" y="3645024"/>
            <a:ext cx="3832499" cy="1440160"/>
          </a:xfrm>
          <a:prstGeom prst="leftArrowCallout">
            <a:avLst>
              <a:gd name="adj1" fmla="val 25000"/>
              <a:gd name="adj2" fmla="val 25000"/>
              <a:gd name="adj3" fmla="val 15724"/>
              <a:gd name="adj4" fmla="val 90902"/>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Later:</a:t>
            </a:r>
          </a:p>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Ensure good investments in renewables can be recovered via tariffs</a:t>
            </a:r>
            <a:r>
              <a:rPr lang="en-US" sz="1800" b="0" dirty="0" smtClean="0"/>
              <a:t>—on a par with Diesel!</a:t>
            </a:r>
          </a:p>
        </p:txBody>
      </p:sp>
      <p:sp>
        <p:nvSpPr>
          <p:cNvPr id="14" name="Left Arrow Callout 13"/>
          <p:cNvSpPr/>
          <p:nvPr/>
        </p:nvSpPr>
        <p:spPr bwMode="auto">
          <a:xfrm>
            <a:off x="5944111" y="5157192"/>
            <a:ext cx="3832499" cy="618669"/>
          </a:xfrm>
          <a:prstGeom prst="leftArrowCallout">
            <a:avLst>
              <a:gd name="adj1" fmla="val 25000"/>
              <a:gd name="adj2" fmla="val 25000"/>
              <a:gd name="adj3" fmla="val 15724"/>
              <a:gd name="adj4" fmla="val 90902"/>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Later: disaggregate tariff structure for everybody</a:t>
            </a:r>
          </a:p>
        </p:txBody>
      </p:sp>
      <p:sp>
        <p:nvSpPr>
          <p:cNvPr id="11" name="Content Placeholder 4"/>
          <p:cNvSpPr txBox="1">
            <a:spLocks/>
          </p:cNvSpPr>
          <p:nvPr/>
        </p:nvSpPr>
        <p:spPr bwMode="auto">
          <a:xfrm>
            <a:off x="257970" y="2924944"/>
            <a:ext cx="5847158" cy="3467106"/>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smtClean="0"/>
              <a:t>But this creates barriers to renewables too</a:t>
            </a:r>
          </a:p>
          <a:p>
            <a:pPr lvl="1"/>
            <a:r>
              <a:rPr lang="en-US" sz="2000" b="0" dirty="0" smtClean="0"/>
              <a:t>Investments in diesel generation are safe thanks to fuel surcharge, but those in renewables are risky—uncertain recovery</a:t>
            </a:r>
          </a:p>
          <a:p>
            <a:pPr lvl="1"/>
            <a:r>
              <a:rPr lang="en-US" sz="2000" b="0" dirty="0" smtClean="0"/>
              <a:t>Rate reviews are rare—and unclear as to how to do them, and what outcome may be</a:t>
            </a:r>
          </a:p>
          <a:p>
            <a:pPr lvl="1"/>
            <a:r>
              <a:rPr lang="en-US" sz="2000" b="0" dirty="0" smtClean="0"/>
              <a:t>Tariffs bundle all services together (energy, capacity, connection) </a:t>
            </a:r>
          </a:p>
          <a:p>
            <a:pPr lvl="1"/>
            <a:r>
              <a:rPr lang="en-US" sz="2000" b="0" dirty="0" smtClean="0"/>
              <a:t>No regulatory capability anyway</a:t>
            </a:r>
          </a:p>
        </p:txBody>
      </p:sp>
      <p:sp>
        <p:nvSpPr>
          <p:cNvPr id="12" name="Content Placeholder 4"/>
          <p:cNvSpPr txBox="1">
            <a:spLocks/>
          </p:cNvSpPr>
          <p:nvPr/>
        </p:nvSpPr>
        <p:spPr bwMode="auto">
          <a:xfrm>
            <a:off x="274044" y="2492896"/>
            <a:ext cx="9502566" cy="360040"/>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smtClean="0"/>
              <a:t>Much of this is a problem of power sector reform, beyond just renewables</a:t>
            </a:r>
          </a:p>
        </p:txBody>
      </p:sp>
      <p:sp>
        <p:nvSpPr>
          <p:cNvPr id="15" name="Left Arrow Callout 14"/>
          <p:cNvSpPr/>
          <p:nvPr/>
        </p:nvSpPr>
        <p:spPr bwMode="auto">
          <a:xfrm>
            <a:off x="5945037" y="5834667"/>
            <a:ext cx="3832499" cy="618669"/>
          </a:xfrm>
          <a:prstGeom prst="leftArrowCallout">
            <a:avLst>
              <a:gd name="adj1" fmla="val 25000"/>
              <a:gd name="adj2" fmla="val 25000"/>
              <a:gd name="adj3" fmla="val 15724"/>
              <a:gd name="adj4" fmla="val 90902"/>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sz="1800" dirty="0" smtClean="0"/>
              <a:t>Later: assign regulatory responsibilities</a:t>
            </a:r>
          </a:p>
        </p:txBody>
      </p:sp>
    </p:spTree>
    <p:extLst>
      <p:ext uri="{BB962C8B-B14F-4D97-AF65-F5344CB8AC3E}">
        <p14:creationId xmlns:p14="http://schemas.microsoft.com/office/powerpoint/2010/main" val="30321498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17</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17</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smtClean="0"/>
              <a:t>Correcting Electricity Regulatory Distortions—Later (but not too late)</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11" name="Rectangle 10"/>
          <p:cNvSpPr/>
          <p:nvPr/>
        </p:nvSpPr>
        <p:spPr bwMode="auto">
          <a:xfrm>
            <a:off x="270317" y="476672"/>
            <a:ext cx="4538667" cy="4176464"/>
          </a:xfrm>
          <a:prstGeom prst="rect">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1800" dirty="0" smtClean="0"/>
              <a:t>Later: amend </a:t>
            </a:r>
            <a:r>
              <a:rPr lang="en-US" sz="1800" dirty="0" err="1" smtClean="0"/>
              <a:t>ANGLEC</a:t>
            </a:r>
            <a:r>
              <a:rPr lang="en-US" sz="1800" dirty="0" smtClean="0"/>
              <a:t> </a:t>
            </a:r>
            <a:r>
              <a:rPr lang="en-US" sz="1800" dirty="0" err="1" smtClean="0"/>
              <a:t>licence</a:t>
            </a:r>
            <a:r>
              <a:rPr lang="en-US" sz="1800" dirty="0" smtClean="0"/>
              <a:t> and Electricity Supply Regulations with rate setting principle for cost recovery</a:t>
            </a:r>
          </a:p>
          <a:p>
            <a:pPr algn="ctr" eaLnBrk="0" hangingPunct="0">
              <a:buNone/>
            </a:pPr>
            <a:r>
              <a:rPr lang="en-US" sz="1800" b="0" dirty="0" smtClean="0"/>
              <a:t>Define ‘Approved Renewable Energy Costs’ as those incurred in accordance with the best practice Corporate Rules</a:t>
            </a:r>
          </a:p>
          <a:p>
            <a:pPr algn="ctr" eaLnBrk="0" hangingPunct="0">
              <a:buNone/>
            </a:pPr>
            <a:r>
              <a:rPr lang="en-US" sz="1800" b="0" dirty="0" smtClean="0"/>
              <a:t>State that ‘Approved Renewable Energy Costs’ shall be considered reasonable </a:t>
            </a:r>
            <a:r>
              <a:rPr lang="en-US" sz="1800" b="0" dirty="0" smtClean="0">
                <a:sym typeface="Wingdings" pitchFamily="2" charset="2"/>
              </a:rPr>
              <a:t>can be recovered through tariffs</a:t>
            </a:r>
          </a:p>
          <a:p>
            <a:pPr algn="ctr" eaLnBrk="0" hangingPunct="0">
              <a:buNone/>
            </a:pPr>
            <a:r>
              <a:rPr lang="en-US" sz="1800" b="0" i="1" dirty="0" smtClean="0"/>
              <a:t>“The </a:t>
            </a:r>
            <a:r>
              <a:rPr lang="en-US" sz="1800" b="0" i="1" dirty="0"/>
              <a:t>Minister or the Arbitrator shall consider that Approved Renewable Energy Costs are reasonably </a:t>
            </a:r>
            <a:r>
              <a:rPr lang="en-US" sz="1800" b="0" i="1" dirty="0" smtClean="0"/>
              <a:t>incurred”</a:t>
            </a:r>
          </a:p>
        </p:txBody>
      </p:sp>
      <p:sp>
        <p:nvSpPr>
          <p:cNvPr id="12" name="Rectangle 11"/>
          <p:cNvSpPr/>
          <p:nvPr/>
        </p:nvSpPr>
        <p:spPr bwMode="auto">
          <a:xfrm>
            <a:off x="4953000" y="476672"/>
            <a:ext cx="4610675" cy="1080120"/>
          </a:xfrm>
          <a:prstGeom prst="rect">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1800" dirty="0" smtClean="0"/>
              <a:t>Later: commission Cost of Service Study</a:t>
            </a:r>
          </a:p>
          <a:p>
            <a:pPr algn="ctr" eaLnBrk="0" hangingPunct="0">
              <a:buNone/>
            </a:pPr>
            <a:r>
              <a:rPr lang="en-US" sz="1800" b="0" dirty="0" smtClean="0"/>
              <a:t>How much it costs to provide different services to different customers</a:t>
            </a:r>
          </a:p>
        </p:txBody>
      </p:sp>
      <p:sp>
        <p:nvSpPr>
          <p:cNvPr id="15" name="Rectangle 14"/>
          <p:cNvSpPr/>
          <p:nvPr/>
        </p:nvSpPr>
        <p:spPr bwMode="auto">
          <a:xfrm>
            <a:off x="4953000" y="1700808"/>
            <a:ext cx="4610675" cy="4032448"/>
          </a:xfrm>
          <a:prstGeom prst="rect">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1800" dirty="0" smtClean="0"/>
              <a:t>Later: amend Electricity (Rates and Charges) Regulations with a disaggregated tariff structure</a:t>
            </a:r>
          </a:p>
          <a:p>
            <a:pPr algn="ctr" eaLnBrk="0" hangingPunct="0">
              <a:buNone/>
            </a:pPr>
            <a:r>
              <a:rPr lang="en-US" sz="1800" b="0" dirty="0" smtClean="0"/>
              <a:t>1. Supply of energy</a:t>
            </a:r>
          </a:p>
          <a:p>
            <a:pPr algn="ctr" eaLnBrk="0" hangingPunct="0">
              <a:buNone/>
            </a:pPr>
            <a:r>
              <a:rPr lang="en-US" sz="1800" b="0" dirty="0" smtClean="0"/>
              <a:t>2. Backup and standby</a:t>
            </a:r>
          </a:p>
          <a:p>
            <a:pPr algn="ctr" eaLnBrk="0" hangingPunct="0">
              <a:buNone/>
            </a:pPr>
            <a:r>
              <a:rPr lang="en-US" sz="1800" b="0" dirty="0" smtClean="0"/>
              <a:t>3. Connection to distribution grid</a:t>
            </a:r>
          </a:p>
          <a:p>
            <a:pPr marL="285750" indent="-285750" algn="ctr" eaLnBrk="0" hangingPunct="0">
              <a:buFont typeface="Wingdings"/>
              <a:buChar char="à"/>
            </a:pPr>
            <a:r>
              <a:rPr lang="en-US" sz="1800" b="0" i="1" dirty="0" smtClean="0">
                <a:sym typeface="Wingdings" pitchFamily="2" charset="2"/>
              </a:rPr>
              <a:t>Fuel should all be in </a:t>
            </a:r>
            <a:r>
              <a:rPr lang="en-US" sz="1800" i="1" dirty="0" smtClean="0">
                <a:sym typeface="Wingdings" pitchFamily="2" charset="2"/>
              </a:rPr>
              <a:t>one</a:t>
            </a:r>
            <a:r>
              <a:rPr lang="en-US" sz="1800" b="0" i="1" dirty="0" smtClean="0">
                <a:sym typeface="Wingdings" pitchFamily="2" charset="2"/>
              </a:rPr>
              <a:t> </a:t>
            </a:r>
            <a:r>
              <a:rPr lang="en-US" sz="1800" i="1" dirty="0" smtClean="0">
                <a:sym typeface="Wingdings" pitchFamily="2" charset="2"/>
              </a:rPr>
              <a:t>fuel surcharge </a:t>
            </a:r>
            <a:r>
              <a:rPr lang="en-US" sz="1800" b="0" i="1" dirty="0" smtClean="0">
                <a:sym typeface="Wingdings" pitchFamily="2" charset="2"/>
              </a:rPr>
              <a:t>component, to be published monthly</a:t>
            </a:r>
          </a:p>
          <a:p>
            <a:pPr marL="285750" indent="-285750" algn="ctr" eaLnBrk="0" hangingPunct="0">
              <a:buFont typeface="Wingdings"/>
              <a:buChar char="à"/>
            </a:pPr>
            <a:r>
              <a:rPr lang="en-US" sz="1800" b="0" i="1" dirty="0" smtClean="0">
                <a:sym typeface="Wingdings" pitchFamily="2" charset="2"/>
              </a:rPr>
              <a:t>Can add a </a:t>
            </a:r>
            <a:r>
              <a:rPr lang="en-US" sz="1800" i="1" dirty="0" smtClean="0">
                <a:sym typeface="Wingdings" pitchFamily="2" charset="2"/>
              </a:rPr>
              <a:t>Renewable Energy Recovery Clause</a:t>
            </a:r>
            <a:r>
              <a:rPr lang="en-US" sz="1800" b="0" i="1" dirty="0" smtClean="0">
                <a:sym typeface="Wingdings" pitchFamily="2" charset="2"/>
              </a:rPr>
              <a:t> for all Approved RE Costs</a:t>
            </a:r>
            <a:endParaRPr lang="en-US" sz="1800" b="0" i="1" dirty="0" smtClean="0"/>
          </a:p>
        </p:txBody>
      </p:sp>
      <p:sp>
        <p:nvSpPr>
          <p:cNvPr id="16" name="Rectangle 15"/>
          <p:cNvSpPr/>
          <p:nvPr/>
        </p:nvSpPr>
        <p:spPr bwMode="auto">
          <a:xfrm>
            <a:off x="254621" y="4797152"/>
            <a:ext cx="4538667" cy="936104"/>
          </a:xfrm>
          <a:prstGeom prst="rect">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1800" dirty="0" smtClean="0"/>
              <a:t>Later: issue revised </a:t>
            </a:r>
            <a:r>
              <a:rPr lang="en-US" sz="1800" dirty="0" err="1" smtClean="0"/>
              <a:t>SOC</a:t>
            </a:r>
            <a:endParaRPr lang="en-US" sz="1800" dirty="0" smtClean="0"/>
          </a:p>
          <a:p>
            <a:pPr algn="ctr" eaLnBrk="0" hangingPunct="0">
              <a:buNone/>
            </a:pPr>
            <a:r>
              <a:rPr lang="en-US" sz="1800" b="0" dirty="0" smtClean="0"/>
              <a:t>With higher cap, based on pilot experience</a:t>
            </a:r>
          </a:p>
        </p:txBody>
      </p:sp>
      <p:sp>
        <p:nvSpPr>
          <p:cNvPr id="17" name="Rectangle 16"/>
          <p:cNvSpPr/>
          <p:nvPr/>
        </p:nvSpPr>
        <p:spPr bwMode="auto">
          <a:xfrm>
            <a:off x="272480" y="5877272"/>
            <a:ext cx="9291195" cy="540060"/>
          </a:xfrm>
          <a:prstGeom prst="rect">
            <a:avLst/>
          </a:prstGeom>
          <a:solidFill>
            <a:srgbClr val="FFCC00"/>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1800" dirty="0" smtClean="0"/>
              <a:t>Later: determine who will administer all these rules—PUC, </a:t>
            </a:r>
            <a:r>
              <a:rPr lang="en-US" sz="1800" dirty="0" err="1" smtClean="0"/>
              <a:t>ECERA</a:t>
            </a:r>
            <a:r>
              <a:rPr lang="en-US" sz="1800" dirty="0" smtClean="0"/>
              <a:t>, Commissioner? </a:t>
            </a:r>
          </a:p>
        </p:txBody>
      </p:sp>
    </p:spTree>
    <p:extLst>
      <p:ext uri="{BB962C8B-B14F-4D97-AF65-F5344CB8AC3E}">
        <p14:creationId xmlns:p14="http://schemas.microsoft.com/office/powerpoint/2010/main" val="15646628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18</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18</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a:t>Recommendations for </a:t>
            </a:r>
            <a:r>
              <a:rPr lang="en-NZ" dirty="0" smtClean="0"/>
              <a:t>Overcoming Other Barriers</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graphicFrame>
        <p:nvGraphicFramePr>
          <p:cNvPr id="2" name="Table 1"/>
          <p:cNvGraphicFramePr>
            <a:graphicFrameLocks noGrp="1"/>
          </p:cNvGraphicFramePr>
          <p:nvPr>
            <p:extLst>
              <p:ext uri="{D42A27DB-BD31-4B8C-83A1-F6EECF244321}">
                <p14:modId xmlns:p14="http://schemas.microsoft.com/office/powerpoint/2010/main" val="1956018872"/>
              </p:ext>
            </p:extLst>
          </p:nvPr>
        </p:nvGraphicFramePr>
        <p:xfrm>
          <a:off x="274045" y="620688"/>
          <a:ext cx="9359475" cy="5657226"/>
        </p:xfrm>
        <a:graphic>
          <a:graphicData uri="http://schemas.openxmlformats.org/drawingml/2006/table">
            <a:tbl>
              <a:tblPr firstRow="1" bandRow="1">
                <a:tableStyleId>{5C22544A-7EE6-4342-B048-85BDC9FD1C3A}</a:tableStyleId>
              </a:tblPr>
              <a:tblGrid>
                <a:gridCol w="3119825"/>
                <a:gridCol w="3119825"/>
                <a:gridCol w="3119825"/>
              </a:tblGrid>
              <a:tr h="413128">
                <a:tc>
                  <a:txBody>
                    <a:bodyPr/>
                    <a:lstStyle/>
                    <a:p>
                      <a:pPr>
                        <a:spcBef>
                          <a:spcPts val="600"/>
                        </a:spcBef>
                      </a:pPr>
                      <a:endParaRPr lang="en-US" dirty="0"/>
                    </a:p>
                  </a:txBody>
                  <a:tcPr>
                    <a:solidFill>
                      <a:srgbClr val="FFCC00"/>
                    </a:solidFill>
                  </a:tcPr>
                </a:tc>
                <a:tc>
                  <a:txBody>
                    <a:bodyPr/>
                    <a:lstStyle/>
                    <a:p>
                      <a:pPr algn="ctr">
                        <a:spcBef>
                          <a:spcPts val="600"/>
                        </a:spcBef>
                      </a:pPr>
                      <a:r>
                        <a:rPr lang="en-US" dirty="0" smtClean="0">
                          <a:solidFill>
                            <a:sysClr val="windowText" lastClr="000000"/>
                          </a:solidFill>
                        </a:rPr>
                        <a:t>Utility</a:t>
                      </a:r>
                      <a:r>
                        <a:rPr lang="en-US" baseline="0" dirty="0" smtClean="0">
                          <a:solidFill>
                            <a:sysClr val="windowText" lastClr="000000"/>
                          </a:solidFill>
                        </a:rPr>
                        <a:t> scale RE</a:t>
                      </a:r>
                      <a:endParaRPr lang="en-US" dirty="0">
                        <a:solidFill>
                          <a:sysClr val="windowText" lastClr="000000"/>
                        </a:solidFill>
                      </a:endParaRPr>
                    </a:p>
                  </a:txBody>
                  <a:tcPr>
                    <a:solidFill>
                      <a:srgbClr val="FFCC00"/>
                    </a:solidFill>
                  </a:tcPr>
                </a:tc>
                <a:tc>
                  <a:txBody>
                    <a:bodyPr/>
                    <a:lstStyle/>
                    <a:p>
                      <a:pPr algn="ctr">
                        <a:spcBef>
                          <a:spcPts val="600"/>
                        </a:spcBef>
                      </a:pPr>
                      <a:r>
                        <a:rPr lang="en-US" dirty="0" smtClean="0">
                          <a:solidFill>
                            <a:sysClr val="windowText" lastClr="000000"/>
                          </a:solidFill>
                        </a:rPr>
                        <a:t>Distributed scale RE</a:t>
                      </a:r>
                      <a:endParaRPr lang="en-US" dirty="0">
                        <a:solidFill>
                          <a:sysClr val="windowText" lastClr="000000"/>
                        </a:solidFill>
                      </a:endParaRPr>
                    </a:p>
                  </a:txBody>
                  <a:tcPr>
                    <a:solidFill>
                      <a:srgbClr val="FFCC00"/>
                    </a:solidFill>
                  </a:tcPr>
                </a:tc>
              </a:tr>
              <a:tr h="1416033">
                <a:tc>
                  <a:txBody>
                    <a:bodyPr/>
                    <a:lstStyle/>
                    <a:p>
                      <a:pPr>
                        <a:spcBef>
                          <a:spcPts val="600"/>
                        </a:spcBef>
                      </a:pPr>
                      <a:r>
                        <a:rPr lang="en-US" b="1" dirty="0" smtClean="0"/>
                        <a:t>Limited institutional capabilities</a:t>
                      </a:r>
                      <a:endParaRPr lang="en-US" b="1" dirty="0"/>
                    </a:p>
                  </a:txBody>
                  <a:tcPr/>
                </a:tc>
                <a:tc>
                  <a:txBody>
                    <a:bodyPr/>
                    <a:lstStyle/>
                    <a:p>
                      <a:pPr>
                        <a:spcBef>
                          <a:spcPts val="600"/>
                        </a:spcBef>
                      </a:pPr>
                      <a:r>
                        <a:rPr lang="en-US" dirty="0" smtClean="0"/>
                        <a:t>Secure funding for</a:t>
                      </a:r>
                      <a:r>
                        <a:rPr lang="en-US" baseline="0" dirty="0" smtClean="0"/>
                        <a:t> further activities</a:t>
                      </a:r>
                    </a:p>
                    <a:p>
                      <a:pPr>
                        <a:spcBef>
                          <a:spcPts val="600"/>
                        </a:spcBef>
                      </a:pPr>
                      <a:endParaRPr lang="en-US" dirty="0"/>
                    </a:p>
                  </a:txBody>
                  <a:tcPr/>
                </a:tc>
                <a:tc>
                  <a:txBody>
                    <a:bodyPr/>
                    <a:lstStyle/>
                    <a:p>
                      <a:pPr>
                        <a:spcBef>
                          <a:spcPts val="600"/>
                        </a:spcBef>
                      </a:pPr>
                      <a:r>
                        <a:rPr lang="en-US" dirty="0" smtClean="0"/>
                        <a:t>Secure funding for further activities</a:t>
                      </a:r>
                    </a:p>
                    <a:p>
                      <a:pPr>
                        <a:spcBef>
                          <a:spcPts val="600"/>
                        </a:spcBef>
                      </a:pPr>
                      <a:r>
                        <a:rPr lang="en-US" dirty="0" err="1" smtClean="0"/>
                        <a:t>ANGLEC</a:t>
                      </a:r>
                      <a:r>
                        <a:rPr lang="en-US" baseline="0" dirty="0" smtClean="0"/>
                        <a:t> to d</a:t>
                      </a:r>
                      <a:r>
                        <a:rPr lang="en-US" dirty="0" smtClean="0"/>
                        <a:t>evelop skills to inspect systems for </a:t>
                      </a:r>
                      <a:r>
                        <a:rPr lang="en-US" dirty="0" err="1" smtClean="0"/>
                        <a:t>SOC</a:t>
                      </a:r>
                      <a:endParaRPr lang="en-US" dirty="0"/>
                    </a:p>
                  </a:txBody>
                  <a:tcPr/>
                </a:tc>
              </a:tr>
              <a:tr h="1023638">
                <a:tc>
                  <a:txBody>
                    <a:bodyPr/>
                    <a:lstStyle/>
                    <a:p>
                      <a:pPr>
                        <a:spcBef>
                          <a:spcPts val="600"/>
                        </a:spcBef>
                      </a:pPr>
                      <a:r>
                        <a:rPr lang="en-US" b="1" dirty="0" smtClean="0"/>
                        <a:t>Limited skills for renewables</a:t>
                      </a:r>
                      <a:endParaRPr lang="en-US" b="1" dirty="0"/>
                    </a:p>
                  </a:txBody>
                  <a:tcPr/>
                </a:tc>
                <a:tc>
                  <a:txBody>
                    <a:bodyPr/>
                    <a:lstStyle/>
                    <a:p>
                      <a:pPr>
                        <a:spcBef>
                          <a:spcPts val="600"/>
                        </a:spcBef>
                      </a:pPr>
                      <a:r>
                        <a:rPr lang="en-US" dirty="0" smtClean="0"/>
                        <a:t>Include </a:t>
                      </a:r>
                      <a:r>
                        <a:rPr lang="en-US" dirty="0" err="1" smtClean="0"/>
                        <a:t>O&amp;M</a:t>
                      </a:r>
                      <a:r>
                        <a:rPr lang="en-US" dirty="0" smtClean="0"/>
                        <a:t> components when procuring (</a:t>
                      </a:r>
                      <a:r>
                        <a:rPr lang="en-US" dirty="0" err="1" smtClean="0"/>
                        <a:t>DBOM</a:t>
                      </a:r>
                      <a:r>
                        <a:rPr lang="en-US" dirty="0" smtClean="0"/>
                        <a:t>), even brief</a:t>
                      </a:r>
                      <a:endParaRPr lang="en-US" dirty="0"/>
                    </a:p>
                  </a:txBody>
                  <a:tcPr/>
                </a:tc>
                <a:tc>
                  <a:txBody>
                    <a:bodyPr/>
                    <a:lstStyle/>
                    <a:p>
                      <a:pPr>
                        <a:spcBef>
                          <a:spcPts val="600"/>
                        </a:spcBef>
                      </a:pPr>
                      <a:r>
                        <a:rPr lang="en-US" dirty="0" smtClean="0"/>
                        <a:t>Check wireman’s </a:t>
                      </a:r>
                      <a:r>
                        <a:rPr lang="en-US" dirty="0" err="1" smtClean="0"/>
                        <a:t>licence</a:t>
                      </a:r>
                      <a:endParaRPr lang="en-US" dirty="0" smtClean="0"/>
                    </a:p>
                    <a:p>
                      <a:pPr>
                        <a:spcBef>
                          <a:spcPts val="600"/>
                        </a:spcBef>
                      </a:pPr>
                      <a:r>
                        <a:rPr lang="en-US" dirty="0" smtClean="0"/>
                        <a:t>Check plumber’s </a:t>
                      </a:r>
                      <a:r>
                        <a:rPr lang="en-US" dirty="0" err="1" smtClean="0"/>
                        <a:t>licence</a:t>
                      </a:r>
                      <a:endParaRPr lang="en-US" dirty="0"/>
                    </a:p>
                  </a:txBody>
                  <a:tcPr/>
                </a:tc>
              </a:tr>
              <a:tr h="716547">
                <a:tc>
                  <a:txBody>
                    <a:bodyPr/>
                    <a:lstStyle/>
                    <a:p>
                      <a:r>
                        <a:rPr lang="en-US" b="1" dirty="0" smtClean="0"/>
                        <a:t>Limited information and awareness</a:t>
                      </a:r>
                      <a:endParaRPr lang="en-US" b="1" dirty="0"/>
                    </a:p>
                  </a:txBody>
                  <a:tcPr/>
                </a:tc>
                <a:tc>
                  <a:txBody>
                    <a:bodyPr/>
                    <a:lstStyle/>
                    <a:p>
                      <a:r>
                        <a:rPr lang="en-US" dirty="0" smtClean="0"/>
                        <a:t>Assess</a:t>
                      </a:r>
                      <a:r>
                        <a:rPr lang="en-US" baseline="0" dirty="0" smtClean="0"/>
                        <a:t> quantity and quality of wind and waste</a:t>
                      </a:r>
                      <a:endParaRPr lang="en-US" dirty="0"/>
                    </a:p>
                  </a:txBody>
                  <a:tcPr/>
                </a:tc>
                <a:tc>
                  <a:txBody>
                    <a:bodyPr/>
                    <a:lstStyle/>
                    <a:p>
                      <a:r>
                        <a:rPr lang="en-US" dirty="0" smtClean="0"/>
                        <a:t>Consider adopting external certifications for installers</a:t>
                      </a:r>
                      <a:endParaRPr lang="en-US" dirty="0"/>
                    </a:p>
                  </a:txBody>
                  <a:tcPr/>
                </a:tc>
              </a:tr>
              <a:tr h="1023638">
                <a:tc>
                  <a:txBody>
                    <a:bodyPr/>
                    <a:lstStyle/>
                    <a:p>
                      <a:pPr>
                        <a:spcBef>
                          <a:spcPts val="600"/>
                        </a:spcBef>
                      </a:pPr>
                      <a:r>
                        <a:rPr lang="en-US" b="1" dirty="0" smtClean="0"/>
                        <a:t>Limited financing</a:t>
                      </a:r>
                      <a:endParaRPr lang="en-US" b="1" dirty="0"/>
                    </a:p>
                  </a:txBody>
                  <a:tcPr/>
                </a:tc>
                <a:tc>
                  <a:txBody>
                    <a:bodyPr/>
                    <a:lstStyle/>
                    <a:p>
                      <a:pPr>
                        <a:spcBef>
                          <a:spcPts val="600"/>
                        </a:spcBef>
                      </a:pPr>
                      <a:r>
                        <a:rPr lang="en-US" baseline="0" dirty="0" smtClean="0"/>
                        <a:t> No barrier—no measure</a:t>
                      </a:r>
                      <a:endParaRPr lang="en-US" dirty="0"/>
                    </a:p>
                  </a:txBody>
                  <a:tcPr/>
                </a:tc>
                <a:tc rowSpan="2">
                  <a:txBody>
                    <a:bodyPr/>
                    <a:lstStyle/>
                    <a:p>
                      <a:pPr>
                        <a:spcBef>
                          <a:spcPts val="600"/>
                        </a:spcBef>
                      </a:pPr>
                      <a:r>
                        <a:rPr lang="en-US" dirty="0" smtClean="0"/>
                        <a:t>Use this report to secure low-cost financing for solar PV and solar water heaters (from</a:t>
                      </a:r>
                      <a:r>
                        <a:rPr lang="en-US" baseline="0" dirty="0" smtClean="0"/>
                        <a:t> UK Government, </a:t>
                      </a:r>
                      <a:r>
                        <a:rPr lang="en-US" baseline="0" dirty="0" err="1" smtClean="0"/>
                        <a:t>ANGLEC</a:t>
                      </a:r>
                      <a:r>
                        <a:rPr lang="en-US" baseline="0" dirty="0" smtClean="0"/>
                        <a:t> if can recover cost)</a:t>
                      </a:r>
                      <a:endParaRPr lang="en-US" dirty="0"/>
                    </a:p>
                    <a:p>
                      <a:pPr>
                        <a:spcBef>
                          <a:spcPts val="600"/>
                        </a:spcBef>
                      </a:pPr>
                      <a:r>
                        <a:rPr lang="en-US" dirty="0" smtClean="0"/>
                        <a:t>Set up consumer finance initiative</a:t>
                      </a:r>
                      <a:endParaRPr lang="en-US" dirty="0"/>
                    </a:p>
                  </a:txBody>
                  <a:tcPr/>
                </a:tc>
              </a:tr>
              <a:tr h="1023638">
                <a:tc>
                  <a:txBody>
                    <a:bodyPr/>
                    <a:lstStyle/>
                    <a:p>
                      <a:pPr>
                        <a:spcBef>
                          <a:spcPts val="600"/>
                        </a:spcBef>
                      </a:pPr>
                      <a:r>
                        <a:rPr lang="en-US" b="1" dirty="0" smtClean="0"/>
                        <a:t>Limited availability of competitively priced equipment</a:t>
                      </a:r>
                      <a:endParaRPr lang="en-US" b="1" dirty="0"/>
                    </a:p>
                  </a:txBody>
                  <a:tcPr/>
                </a:tc>
                <a:tc>
                  <a:txBody>
                    <a:bodyPr/>
                    <a:lstStyle/>
                    <a:p>
                      <a:pPr>
                        <a:spcBef>
                          <a:spcPts val="600"/>
                        </a:spcBef>
                      </a:pPr>
                      <a:r>
                        <a:rPr lang="en-US" dirty="0" smtClean="0"/>
                        <a:t>No barrier—no</a:t>
                      </a:r>
                      <a:r>
                        <a:rPr lang="en-US" baseline="0" dirty="0" smtClean="0"/>
                        <a:t> measure</a:t>
                      </a:r>
                      <a:endParaRPr lang="en-US" dirty="0"/>
                    </a:p>
                  </a:txBody>
                  <a:tcPr/>
                </a:tc>
                <a:tc vMerge="1">
                  <a:txBody>
                    <a:bodyPr/>
                    <a:lstStyle/>
                    <a:p>
                      <a:pPr>
                        <a:spcBef>
                          <a:spcPts val="600"/>
                        </a:spcBef>
                      </a:pPr>
                      <a:endParaRPr lang="en-US" dirty="0"/>
                    </a:p>
                  </a:txBody>
                  <a:tcPr/>
                </a:tc>
              </a:tr>
            </a:tbl>
          </a:graphicData>
        </a:graphic>
      </p:graphicFrame>
    </p:spTree>
    <p:extLst>
      <p:ext uri="{BB962C8B-B14F-4D97-AF65-F5344CB8AC3E}">
        <p14:creationId xmlns:p14="http://schemas.microsoft.com/office/powerpoint/2010/main" val="2133762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p:spPr>
        <p:txBody>
          <a:bodyPr/>
          <a:lstStyle/>
          <a:p>
            <a:fld id="{1D88EECD-588A-4502-9E51-0F09B5F2F61E}" type="slidenum">
              <a:rPr lang="en-AU" smtClean="0"/>
              <a:pPr/>
              <a:t>1</a:t>
            </a:fld>
            <a:endParaRPr lang="en-AU" sz="1400" b="0" smtClean="0">
              <a:latin typeface="Times New Roman" pitchFamily="18" charset="0"/>
            </a:endParaRPr>
          </a:p>
        </p:txBody>
      </p:sp>
      <p:sp>
        <p:nvSpPr>
          <p:cNvPr id="17411"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4FA9132F-CA63-4615-9B31-565F4E7BA9C8}" type="slidenum">
              <a:rPr lang="en-AU" sz="1000"/>
              <a:pPr algn="ctr" eaLnBrk="0" hangingPunct="0">
                <a:spcBef>
                  <a:spcPct val="0"/>
                </a:spcBef>
                <a:buFontTx/>
                <a:buNone/>
              </a:pPr>
              <a:t>1</a:t>
            </a:fld>
            <a:endParaRPr lang="en-AU" sz="1400" b="0">
              <a:latin typeface="Times New Roman" pitchFamily="18" charset="0"/>
            </a:endParaRPr>
          </a:p>
        </p:txBody>
      </p:sp>
      <p:sp>
        <p:nvSpPr>
          <p:cNvPr id="17412" name="Rectangle 18"/>
          <p:cNvSpPr>
            <a:spLocks noGrp="1" noChangeArrowheads="1"/>
          </p:cNvSpPr>
          <p:nvPr>
            <p:ph type="title"/>
          </p:nvPr>
        </p:nvSpPr>
        <p:spPr>
          <a:xfrm>
            <a:off x="200472" y="-10245"/>
            <a:ext cx="9372600" cy="342901"/>
          </a:xfrm>
        </p:spPr>
        <p:txBody>
          <a:bodyPr/>
          <a:lstStyle/>
          <a:p>
            <a:pPr eaLnBrk="1" hangingPunct="1"/>
            <a:r>
              <a:rPr lang="en-NZ" dirty="0" smtClean="0"/>
              <a:t>Agenda	</a:t>
            </a:r>
          </a:p>
        </p:txBody>
      </p:sp>
      <p:sp>
        <p:nvSpPr>
          <p:cNvPr id="17413" name="Rectangle 26"/>
          <p:cNvSpPr>
            <a:spLocks noGrp="1" noChangeArrowheads="1"/>
          </p:cNvSpPr>
          <p:nvPr>
            <p:ph type="body" idx="4294967295"/>
          </p:nvPr>
        </p:nvSpPr>
        <p:spPr>
          <a:xfrm>
            <a:off x="273050" y="621754"/>
            <a:ext cx="9359900" cy="5543550"/>
          </a:xfrm>
        </p:spPr>
        <p:txBody>
          <a:bodyPr/>
          <a:lstStyle/>
          <a:p>
            <a:pPr eaLnBrk="1" hangingPunct="1">
              <a:spcBef>
                <a:spcPts val="1800"/>
              </a:spcBef>
            </a:pPr>
            <a:r>
              <a:rPr lang="en-US" sz="2400" dirty="0" smtClean="0"/>
              <a:t>Objectives</a:t>
            </a:r>
          </a:p>
          <a:p>
            <a:pPr eaLnBrk="1" hangingPunct="1">
              <a:spcBef>
                <a:spcPts val="1800"/>
              </a:spcBef>
            </a:pPr>
            <a:r>
              <a:rPr lang="en-US" sz="2400" dirty="0" smtClean="0"/>
              <a:t>Work Plan and Deliverables</a:t>
            </a:r>
          </a:p>
          <a:p>
            <a:pPr eaLnBrk="1" hangingPunct="1">
              <a:spcBef>
                <a:spcPts val="1800"/>
              </a:spcBef>
            </a:pPr>
            <a:r>
              <a:rPr lang="en-US" sz="2400" dirty="0" smtClean="0"/>
              <a:t>Power Sector Overview</a:t>
            </a:r>
          </a:p>
          <a:p>
            <a:pPr eaLnBrk="1" hangingPunct="1">
              <a:spcBef>
                <a:spcPts val="1800"/>
              </a:spcBef>
            </a:pPr>
            <a:r>
              <a:rPr lang="en-US" sz="2400" dirty="0" smtClean="0"/>
              <a:t>Potential for Renewable Energy</a:t>
            </a:r>
          </a:p>
          <a:p>
            <a:pPr eaLnBrk="1" hangingPunct="1">
              <a:spcBef>
                <a:spcPts val="1800"/>
              </a:spcBef>
            </a:pPr>
            <a:r>
              <a:rPr lang="en-US" sz="2400" dirty="0" smtClean="0"/>
              <a:t>Barriers</a:t>
            </a:r>
          </a:p>
          <a:p>
            <a:pPr eaLnBrk="1" hangingPunct="1">
              <a:spcBef>
                <a:spcPts val="1800"/>
              </a:spcBef>
            </a:pPr>
            <a:r>
              <a:rPr lang="en-US" sz="2400" dirty="0" smtClean="0"/>
              <a:t>Recommendations for Renewable Energy Integration</a:t>
            </a:r>
          </a:p>
          <a:p>
            <a:pPr eaLnBrk="1" hangingPunct="1">
              <a:spcBef>
                <a:spcPts val="1800"/>
              </a:spcBef>
            </a:pPr>
            <a:endParaRPr lang="en-US" sz="2400" dirty="0" smtClean="0"/>
          </a:p>
          <a:p>
            <a:pPr eaLnBrk="1" hangingPunct="1">
              <a:spcBef>
                <a:spcPts val="1800"/>
              </a:spcBef>
            </a:pPr>
            <a:r>
              <a:rPr lang="en-US" sz="2400" dirty="0"/>
              <a:t>Break-out </a:t>
            </a:r>
            <a:r>
              <a:rPr lang="en-US" sz="2400" dirty="0" smtClean="0"/>
              <a:t>Sessions</a:t>
            </a:r>
          </a:p>
          <a:p>
            <a:pPr eaLnBrk="1" hangingPunct="1">
              <a:spcBef>
                <a:spcPts val="1800"/>
              </a:spcBef>
            </a:pPr>
            <a:endParaRPr lang="en-US" sz="2400" dirty="0" smtClean="0"/>
          </a:p>
          <a:p>
            <a:pPr eaLnBrk="1" hangingPunct="1">
              <a:spcBef>
                <a:spcPts val="1800"/>
              </a:spcBef>
            </a:pPr>
            <a:r>
              <a:rPr lang="en-US" sz="2400" dirty="0" smtClean="0"/>
              <a:t>Wrap-Up</a:t>
            </a:r>
            <a:endParaRPr lang="en-US" sz="2400" dirty="0"/>
          </a:p>
        </p:txBody>
      </p:sp>
      <p:pic>
        <p:nvPicPr>
          <p:cNvPr id="6" name="Picture 5"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7" name="Rectangle 6"/>
          <p:cNvSpPr/>
          <p:nvPr/>
        </p:nvSpPr>
        <p:spPr bwMode="auto">
          <a:xfrm>
            <a:off x="2576736" y="4221088"/>
            <a:ext cx="4680520" cy="504056"/>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2400" dirty="0" smtClean="0"/>
              <a:t>Coffee Break</a:t>
            </a:r>
            <a:endParaRPr kumimoji="0" lang="en-US" sz="2400" b="0" i="0" u="none" strike="noStrike" cap="none" normalizeH="0" baseline="0" dirty="0" smtClean="0">
              <a:ln>
                <a:noFill/>
              </a:ln>
              <a:solidFill>
                <a:schemeClr val="tx1"/>
              </a:solidFill>
              <a:effectLst/>
            </a:endParaRPr>
          </a:p>
        </p:txBody>
      </p:sp>
      <p:sp>
        <p:nvSpPr>
          <p:cNvPr id="8" name="Rectangle 7"/>
          <p:cNvSpPr/>
          <p:nvPr/>
        </p:nvSpPr>
        <p:spPr bwMode="auto">
          <a:xfrm>
            <a:off x="2576736" y="5445224"/>
            <a:ext cx="4680520" cy="504056"/>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18000" tIns="46800" rIns="18000" bIns="46800" numCol="1" rtlCol="0" anchor="ctr" anchorCtr="0" compatLnSpc="1">
            <a:prstTxWarp prst="textNoShape">
              <a:avLst/>
            </a:prstTxWarp>
          </a:bodyPr>
          <a:lstStyle/>
          <a:p>
            <a:pPr algn="ctr" eaLnBrk="0" hangingPunct="0">
              <a:buNone/>
            </a:pPr>
            <a:r>
              <a:rPr lang="en-US" sz="2400" dirty="0" smtClean="0"/>
              <a:t>Lunch</a:t>
            </a:r>
            <a:endParaRPr kumimoji="0" lang="en-US" sz="2400"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0"/>
            <a:ext cx="9372600" cy="342900"/>
          </a:xfrm>
        </p:spPr>
        <p:txBody>
          <a:bodyPr/>
          <a:lstStyle/>
          <a:p>
            <a:r>
              <a:rPr lang="en-US" dirty="0" smtClean="0"/>
              <a:t>Break-Out Sessions</a:t>
            </a:r>
            <a:r>
              <a:rPr lang="en-US" dirty="0"/>
              <a:t/>
            </a:r>
            <a:br>
              <a:rPr lang="en-US" dirty="0"/>
            </a:br>
            <a:endParaRPr lang="en-US" dirty="0"/>
          </a:p>
        </p:txBody>
      </p:sp>
      <p:sp>
        <p:nvSpPr>
          <p:cNvPr id="5" name="Content Placeholder 4"/>
          <p:cNvSpPr>
            <a:spLocks noGrp="1"/>
          </p:cNvSpPr>
          <p:nvPr>
            <p:ph idx="1"/>
          </p:nvPr>
        </p:nvSpPr>
        <p:spPr>
          <a:xfrm>
            <a:off x="272480" y="548680"/>
            <a:ext cx="9289032" cy="5688632"/>
          </a:xfrm>
        </p:spPr>
        <p:txBody>
          <a:bodyPr/>
          <a:lstStyle/>
          <a:p>
            <a:r>
              <a:rPr lang="en-US" sz="2000" dirty="0"/>
              <a:t>Group 1: Assessing the Potential and Viability of Renewable Energy </a:t>
            </a:r>
            <a:r>
              <a:rPr lang="en-US" sz="2000" dirty="0" smtClean="0"/>
              <a:t>Projects</a:t>
            </a:r>
          </a:p>
          <a:p>
            <a:pPr marL="0" indent="0">
              <a:buNone/>
            </a:pPr>
            <a:endParaRPr lang="en-US" sz="2000" dirty="0"/>
          </a:p>
          <a:p>
            <a:r>
              <a:rPr lang="en-US" sz="2000" dirty="0"/>
              <a:t>Group 2: Land Use, the Environment, and Development of Renewable Energy </a:t>
            </a:r>
            <a:r>
              <a:rPr lang="en-US" sz="2000" dirty="0" smtClean="0"/>
              <a:t>Projects</a:t>
            </a:r>
          </a:p>
          <a:p>
            <a:pPr marL="0" indent="0">
              <a:buNone/>
            </a:pPr>
            <a:endParaRPr lang="en-US" sz="2000" dirty="0"/>
          </a:p>
          <a:p>
            <a:r>
              <a:rPr lang="en-US" sz="2000" dirty="0"/>
              <a:t>Group 3: Selling Electricity Generated by Renewable Energy </a:t>
            </a:r>
            <a:r>
              <a:rPr lang="en-US" sz="2000" dirty="0" smtClean="0"/>
              <a:t>Technologies</a:t>
            </a:r>
            <a:endParaRPr lang="en-US" sz="2000" dirty="0"/>
          </a:p>
        </p:txBody>
      </p:sp>
      <p:sp>
        <p:nvSpPr>
          <p:cNvPr id="4" name="Slide Number Placeholder 3"/>
          <p:cNvSpPr>
            <a:spLocks noGrp="1"/>
          </p:cNvSpPr>
          <p:nvPr>
            <p:ph type="sldNum" sz="quarter" idx="11"/>
          </p:nvPr>
        </p:nvSpPr>
        <p:spPr/>
        <p:txBody>
          <a:bodyPr/>
          <a:lstStyle/>
          <a:p>
            <a:pPr>
              <a:defRPr/>
            </a:pPr>
            <a:fld id="{848405F9-3800-4AFB-96EC-C80D8DAE12BD}" type="slidenum">
              <a:rPr lang="en-AU" smtClean="0"/>
              <a:pPr>
                <a:defRPr/>
              </a:pPr>
              <a:t>19</a:t>
            </a:fld>
            <a:endParaRPr lang="en-AU" sz="1400" b="0">
              <a:latin typeface="Times New Roman" pitchFamily="18" charset="0"/>
            </a:endParaRPr>
          </a:p>
        </p:txBody>
      </p:sp>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4116332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8879"/>
            <a:ext cx="9372600" cy="342900"/>
          </a:xfrm>
        </p:spPr>
        <p:txBody>
          <a:bodyPr/>
          <a:lstStyle/>
          <a:p>
            <a:r>
              <a:rPr lang="en-US" dirty="0"/>
              <a:t>Wrap </a:t>
            </a:r>
            <a:r>
              <a:rPr lang="en-US" dirty="0" smtClean="0"/>
              <a:t>Up: Renewable Energy Potential &amp; Viability (slide 1 of 2)</a:t>
            </a:r>
            <a:r>
              <a:rPr lang="en-US" dirty="0"/>
              <a:t/>
            </a:r>
            <a:br>
              <a:rPr lang="en-US" dirty="0"/>
            </a:b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20</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30458011"/>
              </p:ext>
            </p:extLst>
          </p:nvPr>
        </p:nvGraphicFramePr>
        <p:xfrm>
          <a:off x="272481" y="548680"/>
          <a:ext cx="9433047" cy="5747385"/>
        </p:xfrm>
        <a:graphic>
          <a:graphicData uri="http://schemas.openxmlformats.org/drawingml/2006/table">
            <a:tbl>
              <a:tblPr/>
              <a:tblGrid>
                <a:gridCol w="4032447"/>
                <a:gridCol w="1800200"/>
                <a:gridCol w="3600400"/>
              </a:tblGrid>
              <a:tr h="216024">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How much are the upfront costs </a:t>
                      </a:r>
                      <a:r>
                        <a:rPr lang="en-US" sz="1600" b="0" i="0" u="none" strike="noStrike" dirty="0" smtClean="0">
                          <a:solidFill>
                            <a:srgbClr val="000000"/>
                          </a:solidFill>
                          <a:effectLst/>
                          <a:latin typeface="Calibri" pitchFamily="34" charset="0"/>
                          <a:cs typeface="Calibri" pitchFamily="34" charset="0"/>
                        </a:rPr>
                        <a:t>of a renewable energy system</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for a house,</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and </a:t>
                      </a:r>
                      <a:r>
                        <a:rPr lang="en-US" sz="1600" b="0" i="0" u="none" strike="noStrike" dirty="0">
                          <a:solidFill>
                            <a:srgbClr val="000000"/>
                          </a:solidFill>
                          <a:effectLst/>
                          <a:latin typeface="Calibri" pitchFamily="34" charset="0"/>
                          <a:cs typeface="Calibri" pitchFamily="34" charset="0"/>
                        </a:rPr>
                        <a:t>how much will rate reductions be?</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Leroy </a:t>
                      </a:r>
                      <a:r>
                        <a:rPr lang="en-US" sz="1600" b="0" i="0" u="none" strike="noStrike" dirty="0">
                          <a:solidFill>
                            <a:srgbClr val="000000"/>
                          </a:solidFill>
                          <a:effectLst/>
                          <a:latin typeface="Calibri" pitchFamily="34" charset="0"/>
                          <a:cs typeface="Calibri" pitchFamily="34" charset="0"/>
                        </a:rPr>
                        <a:t>Hill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Costs depend on size.</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A</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small solar water heater could cost about</a:t>
                      </a:r>
                      <a:r>
                        <a:rPr lang="en-US" sz="1600" b="0" i="0" u="none" strike="noStrike" baseline="0" dirty="0" smtClean="0">
                          <a:solidFill>
                            <a:srgbClr val="000000"/>
                          </a:solidFill>
                          <a:effectLst/>
                          <a:latin typeface="Calibri" pitchFamily="34" charset="0"/>
                          <a:cs typeface="Calibri" pitchFamily="34" charset="0"/>
                        </a:rPr>
                        <a:t> US$3,000 or less (~US$1,600 per kW thermal installed); a small solar PV system about US$8,000 or less (~US$4,000 per kW installed). Upfront cost is high, but allows savings as you go</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Peak </a:t>
                      </a:r>
                      <a:r>
                        <a:rPr lang="en-US" sz="1600" b="0" i="0" u="none" strike="noStrike" dirty="0" smtClean="0">
                          <a:solidFill>
                            <a:srgbClr val="000000"/>
                          </a:solidFill>
                          <a:effectLst/>
                          <a:latin typeface="Calibri" pitchFamily="34" charset="0"/>
                          <a:cs typeface="Calibri" pitchFamily="34" charset="0"/>
                        </a:rPr>
                        <a:t>oil is coming,</a:t>
                      </a:r>
                      <a:r>
                        <a:rPr lang="en-US" sz="1600" b="0" i="0" u="none" strike="noStrike" baseline="0" dirty="0" smtClean="0">
                          <a:solidFill>
                            <a:srgbClr val="000000"/>
                          </a:solidFill>
                          <a:effectLst/>
                          <a:latin typeface="Calibri" pitchFamily="34" charset="0"/>
                          <a:cs typeface="Calibri" pitchFamily="34" charset="0"/>
                        </a:rPr>
                        <a:t> so we </a:t>
                      </a:r>
                      <a:r>
                        <a:rPr lang="en-US" sz="1600" b="0" i="0" u="none" strike="noStrike" dirty="0" smtClean="0">
                          <a:solidFill>
                            <a:srgbClr val="000000"/>
                          </a:solidFill>
                          <a:effectLst/>
                          <a:latin typeface="Calibri" pitchFamily="34" charset="0"/>
                          <a:cs typeface="Calibri" pitchFamily="34" charset="0"/>
                        </a:rPr>
                        <a:t>should look </a:t>
                      </a:r>
                      <a:r>
                        <a:rPr lang="en-US" sz="1600" b="0" i="0" u="none" strike="noStrike" dirty="0">
                          <a:solidFill>
                            <a:srgbClr val="000000"/>
                          </a:solidFill>
                          <a:effectLst/>
                          <a:latin typeface="Calibri" pitchFamily="34" charset="0"/>
                          <a:cs typeface="Calibri" pitchFamily="34" charset="0"/>
                        </a:rPr>
                        <a:t>to replace </a:t>
                      </a:r>
                      <a:r>
                        <a:rPr lang="en-US" sz="1600" b="0" i="0" u="none" strike="noStrike" dirty="0" smtClean="0">
                          <a:solidFill>
                            <a:srgbClr val="000000"/>
                          </a:solidFill>
                          <a:effectLst/>
                          <a:latin typeface="Calibri" pitchFamily="34" charset="0"/>
                          <a:cs typeface="Calibri" pitchFamily="34" charset="0"/>
                        </a:rPr>
                        <a:t>oil</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entirely </a:t>
                      </a:r>
                      <a:r>
                        <a:rPr lang="en-US" sz="1600" b="0" i="0" u="none" strike="noStrike" dirty="0">
                          <a:solidFill>
                            <a:srgbClr val="000000"/>
                          </a:solidFill>
                          <a:effectLst/>
                          <a:latin typeface="Calibri" pitchFamily="34" charset="0"/>
                          <a:cs typeface="Calibri" pitchFamily="34" charset="0"/>
                        </a:rPr>
                        <a:t>using </a:t>
                      </a:r>
                      <a:r>
                        <a:rPr lang="en-US" sz="1600" b="0" i="0" u="none" strike="noStrike" dirty="0" smtClean="0">
                          <a:solidFill>
                            <a:srgbClr val="000000"/>
                          </a:solidFill>
                          <a:effectLst/>
                          <a:latin typeface="Calibri" pitchFamily="34" charset="0"/>
                          <a:cs typeface="Calibri" pitchFamily="34" charset="0"/>
                        </a:rPr>
                        <a:t>renewables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Ms. Elaine </a:t>
                      </a:r>
                      <a:r>
                        <a:rPr lang="en-US" sz="1600" b="0" i="0" u="none" strike="noStrike" dirty="0">
                          <a:solidFill>
                            <a:srgbClr val="000000"/>
                          </a:solidFill>
                          <a:effectLst/>
                          <a:latin typeface="Calibri" pitchFamily="34" charset="0"/>
                          <a:cs typeface="Calibri" pitchFamily="34" charset="0"/>
                        </a:rPr>
                        <a:t>Christopher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Anguilla’s key renewable</a:t>
                      </a:r>
                      <a:r>
                        <a:rPr lang="en-US" sz="1600" b="0" i="0" u="none" strike="noStrike" baseline="0" dirty="0" smtClean="0">
                          <a:solidFill>
                            <a:srgbClr val="000000"/>
                          </a:solidFill>
                          <a:effectLst/>
                          <a:latin typeface="Calibri" pitchFamily="34" charset="0"/>
                          <a:cs typeface="Calibri" pitchFamily="34" charset="0"/>
                        </a:rPr>
                        <a:t> sources</a:t>
                      </a:r>
                      <a:r>
                        <a:rPr lang="en-US" sz="1600" b="0" i="0" u="none" strike="noStrike" dirty="0" smtClean="0">
                          <a:solidFill>
                            <a:srgbClr val="000000"/>
                          </a:solidFill>
                          <a:effectLst/>
                          <a:latin typeface="Calibri" pitchFamily="34" charset="0"/>
                          <a:cs typeface="Calibri" pitchFamily="34" charset="0"/>
                        </a:rPr>
                        <a:t> (sun and wind) unfortunately are non-firm, so oil is</a:t>
                      </a:r>
                      <a:r>
                        <a:rPr lang="en-US" sz="1600" b="0" i="0" u="none" strike="noStrike" baseline="0" dirty="0" smtClean="0">
                          <a:solidFill>
                            <a:srgbClr val="000000"/>
                          </a:solidFill>
                          <a:effectLst/>
                          <a:latin typeface="Calibri" pitchFamily="34" charset="0"/>
                          <a:cs typeface="Calibri" pitchFamily="34" charset="0"/>
                        </a:rPr>
                        <a:t> still needed to provide firm power (that is, power that can be available anytime)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If you have </a:t>
                      </a:r>
                      <a:r>
                        <a:rPr lang="en-US" sz="1600" b="0" i="0" u="none" strike="noStrike" dirty="0" smtClean="0">
                          <a:solidFill>
                            <a:srgbClr val="000000"/>
                          </a:solidFill>
                          <a:effectLst/>
                          <a:latin typeface="Calibri" pitchFamily="34" charset="0"/>
                          <a:cs typeface="Calibri" pitchFamily="34" charset="0"/>
                        </a:rPr>
                        <a:t>a</a:t>
                      </a:r>
                      <a:r>
                        <a:rPr lang="en-US" sz="1600" b="0" i="0" u="none" strike="noStrike" baseline="0" dirty="0" smtClean="0">
                          <a:solidFill>
                            <a:srgbClr val="000000"/>
                          </a:solidFill>
                          <a:effectLst/>
                          <a:latin typeface="Calibri" pitchFamily="34" charset="0"/>
                          <a:cs typeface="Calibri" pitchFamily="34" charset="0"/>
                        </a:rPr>
                        <a:t> renewable system, </a:t>
                      </a:r>
                      <a:r>
                        <a:rPr lang="en-US" sz="1600" b="0" i="0" u="none" strike="noStrike" dirty="0" smtClean="0">
                          <a:solidFill>
                            <a:srgbClr val="000000"/>
                          </a:solidFill>
                          <a:effectLst/>
                          <a:latin typeface="Calibri" pitchFamily="34" charset="0"/>
                          <a:cs typeface="Calibri" pitchFamily="34" charset="0"/>
                        </a:rPr>
                        <a:t>how </a:t>
                      </a:r>
                      <a:r>
                        <a:rPr lang="en-US" sz="1600" b="0" i="0" u="none" strike="noStrike" dirty="0">
                          <a:solidFill>
                            <a:srgbClr val="000000"/>
                          </a:solidFill>
                          <a:effectLst/>
                          <a:latin typeface="Calibri" pitchFamily="34" charset="0"/>
                          <a:cs typeface="Calibri" pitchFamily="34" charset="0"/>
                        </a:rPr>
                        <a:t>can you store </a:t>
                      </a:r>
                      <a:r>
                        <a:rPr lang="en-US" sz="1600" b="0" i="0" u="none" strike="noStrike" dirty="0" smtClean="0">
                          <a:solidFill>
                            <a:srgbClr val="000000"/>
                          </a:solidFill>
                          <a:effectLst/>
                          <a:latin typeface="Calibri" pitchFamily="34" charset="0"/>
                          <a:cs typeface="Calibri" pitchFamily="34" charset="0"/>
                        </a:rPr>
                        <a:t>the electricity it generates?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Ms. Daphne </a:t>
                      </a:r>
                      <a:r>
                        <a:rPr lang="en-US" sz="1600" b="0" i="0" u="none" strike="noStrike" dirty="0" err="1">
                          <a:solidFill>
                            <a:srgbClr val="000000"/>
                          </a:solidFill>
                          <a:effectLst/>
                          <a:latin typeface="Calibri" pitchFamily="34" charset="0"/>
                          <a:cs typeface="Calibri" pitchFamily="34" charset="0"/>
                        </a:rPr>
                        <a:t>Armantrading</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Batteries.</a:t>
                      </a:r>
                      <a:r>
                        <a:rPr lang="en-US" sz="1600" b="0" i="0" u="none" strike="noStrike" baseline="0" dirty="0" smtClean="0">
                          <a:solidFill>
                            <a:srgbClr val="000000"/>
                          </a:solidFill>
                          <a:effectLst/>
                          <a:latin typeface="Calibri" pitchFamily="34" charset="0"/>
                          <a:cs typeface="Calibri" pitchFamily="34" charset="0"/>
                        </a:rPr>
                        <a:t> However, they are very expensive. It is </a:t>
                      </a:r>
                      <a:r>
                        <a:rPr lang="en-US" sz="1600" b="0" i="0" u="none" strike="noStrike" dirty="0" smtClean="0">
                          <a:solidFill>
                            <a:srgbClr val="000000"/>
                          </a:solidFill>
                          <a:effectLst/>
                          <a:latin typeface="Calibri" pitchFamily="34" charset="0"/>
                          <a:cs typeface="Calibri" pitchFamily="34" charset="0"/>
                        </a:rPr>
                        <a:t>cheaper </a:t>
                      </a:r>
                      <a:r>
                        <a:rPr lang="en-US" sz="1600" b="0" i="0" u="none" strike="noStrike" dirty="0">
                          <a:solidFill>
                            <a:srgbClr val="000000"/>
                          </a:solidFill>
                          <a:effectLst/>
                          <a:latin typeface="Calibri" pitchFamily="34" charset="0"/>
                          <a:cs typeface="Calibri" pitchFamily="34" charset="0"/>
                        </a:rPr>
                        <a:t>to connect to </a:t>
                      </a:r>
                      <a:r>
                        <a:rPr lang="en-US" sz="1600" b="0" i="0" u="none" strike="noStrike" dirty="0" smtClean="0">
                          <a:solidFill>
                            <a:srgbClr val="000000"/>
                          </a:solidFill>
                          <a:effectLst/>
                          <a:latin typeface="Calibri" pitchFamily="34" charset="0"/>
                          <a:cs typeface="Calibri" pitchFamily="34" charset="0"/>
                        </a:rPr>
                        <a:t>the grid for backup &amp; standby,</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using</a:t>
                      </a:r>
                      <a:r>
                        <a:rPr lang="en-US" sz="1600" b="0" i="0" u="none" strike="noStrike" baseline="0" dirty="0" smtClean="0">
                          <a:solidFill>
                            <a:srgbClr val="000000"/>
                          </a:solidFill>
                          <a:effectLst/>
                          <a:latin typeface="Calibri" pitchFamily="34" charset="0"/>
                          <a:cs typeface="Calibri" pitchFamily="34" charset="0"/>
                        </a:rPr>
                        <a:t> the grid like a big battery</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You should </a:t>
                      </a:r>
                      <a:r>
                        <a:rPr lang="en-US" sz="1600" b="0" i="0" u="none" strike="noStrike" dirty="0">
                          <a:solidFill>
                            <a:srgbClr val="000000"/>
                          </a:solidFill>
                          <a:effectLst/>
                          <a:latin typeface="Calibri" pitchFamily="34" charset="0"/>
                          <a:cs typeface="Calibri" pitchFamily="34" charset="0"/>
                        </a:rPr>
                        <a:t>look at methane gas too, </a:t>
                      </a:r>
                      <a:r>
                        <a:rPr lang="en-US" sz="1600" b="0" i="0" u="none" strike="noStrike" dirty="0" smtClean="0">
                          <a:solidFill>
                            <a:srgbClr val="000000"/>
                          </a:solidFill>
                          <a:effectLst/>
                          <a:latin typeface="Calibri" pitchFamily="34" charset="0"/>
                          <a:cs typeface="Calibri" pitchFamily="34" charset="0"/>
                        </a:rPr>
                        <a:t>and consider </a:t>
                      </a:r>
                      <a:r>
                        <a:rPr lang="en-US" sz="1600" b="0" i="0" u="none" strike="noStrike" dirty="0">
                          <a:solidFill>
                            <a:srgbClr val="000000"/>
                          </a:solidFill>
                          <a:effectLst/>
                          <a:latin typeface="Calibri" pitchFamily="34" charset="0"/>
                          <a:cs typeface="Calibri" pitchFamily="34" charset="0"/>
                        </a:rPr>
                        <a:t>importing it to replace diesel</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a:t>
                      </a:r>
                      <a:r>
                        <a:rPr lang="en-US" sz="1600" b="0" i="0" u="none" strike="noStrike" dirty="0" err="1" smtClean="0">
                          <a:solidFill>
                            <a:srgbClr val="000000"/>
                          </a:solidFill>
                          <a:effectLst/>
                          <a:latin typeface="Calibri" pitchFamily="34" charset="0"/>
                          <a:cs typeface="Calibri" pitchFamily="34" charset="0"/>
                        </a:rPr>
                        <a:t>Dallen</a:t>
                      </a:r>
                      <a:r>
                        <a:rPr lang="en-US" sz="1600" b="0" i="0" u="none" strike="noStrike" dirty="0" smtClean="0">
                          <a:solidFill>
                            <a:srgbClr val="000000"/>
                          </a:solidFill>
                          <a:effectLst/>
                          <a:latin typeface="Calibri" pitchFamily="34" charset="0"/>
                          <a:cs typeface="Calibri" pitchFamily="34" charset="0"/>
                        </a:rPr>
                        <a:t> </a:t>
                      </a:r>
                      <a:r>
                        <a:rPr lang="en-US" sz="1600" b="0" i="0" u="none" strike="noStrike" dirty="0">
                          <a:solidFill>
                            <a:srgbClr val="000000"/>
                          </a:solidFill>
                          <a:effectLst/>
                          <a:latin typeface="Calibri" pitchFamily="34" charset="0"/>
                          <a:cs typeface="Calibri" pitchFamily="34" charset="0"/>
                        </a:rPr>
                        <a:t>Connor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The</a:t>
                      </a:r>
                      <a:r>
                        <a:rPr lang="en-US" sz="1600" b="0" i="0" u="none" strike="noStrike" baseline="0" dirty="0" smtClean="0">
                          <a:solidFill>
                            <a:srgbClr val="000000"/>
                          </a:solidFill>
                          <a:effectLst/>
                          <a:latin typeface="Calibri" pitchFamily="34" charset="0"/>
                          <a:cs typeface="Calibri" pitchFamily="34" charset="0"/>
                        </a:rPr>
                        <a:t> study considered l</a:t>
                      </a:r>
                      <a:r>
                        <a:rPr lang="en-US" sz="1600" b="0" i="0" u="none" strike="noStrike" dirty="0" smtClean="0">
                          <a:solidFill>
                            <a:srgbClr val="000000"/>
                          </a:solidFill>
                          <a:effectLst/>
                          <a:latin typeface="Calibri" pitchFamily="34" charset="0"/>
                          <a:cs typeface="Calibri" pitchFamily="34" charset="0"/>
                        </a:rPr>
                        <a:t>andfill </a:t>
                      </a:r>
                      <a:r>
                        <a:rPr lang="en-US" sz="1600" b="0" i="0" u="none" strike="noStrike" dirty="0">
                          <a:solidFill>
                            <a:srgbClr val="000000"/>
                          </a:solidFill>
                          <a:effectLst/>
                          <a:latin typeface="Calibri" pitchFamily="34" charset="0"/>
                          <a:cs typeface="Calibri" pitchFamily="34" charset="0"/>
                        </a:rPr>
                        <a:t>gas to </a:t>
                      </a:r>
                      <a:r>
                        <a:rPr lang="en-US" sz="1600" b="0" i="0" u="none" strike="noStrike" dirty="0" smtClean="0">
                          <a:solidFill>
                            <a:srgbClr val="000000"/>
                          </a:solidFill>
                          <a:effectLst/>
                          <a:latin typeface="Calibri" pitchFamily="34" charset="0"/>
                          <a:cs typeface="Calibri" pitchFamily="34" charset="0"/>
                        </a:rPr>
                        <a:t>energy and anaerobic digesters, </a:t>
                      </a:r>
                      <a:r>
                        <a:rPr lang="en-US" sz="1600" b="0" i="0" u="none" strike="noStrike" dirty="0">
                          <a:solidFill>
                            <a:srgbClr val="000000"/>
                          </a:solidFill>
                          <a:effectLst/>
                          <a:latin typeface="Calibri" pitchFamily="34" charset="0"/>
                          <a:cs typeface="Calibri" pitchFamily="34" charset="0"/>
                        </a:rPr>
                        <a:t>but </a:t>
                      </a:r>
                      <a:r>
                        <a:rPr lang="en-US" sz="1600" b="0" i="0" u="none" strike="noStrike" dirty="0" smtClean="0">
                          <a:solidFill>
                            <a:srgbClr val="000000"/>
                          </a:solidFill>
                          <a:effectLst/>
                          <a:latin typeface="Calibri" pitchFamily="34" charset="0"/>
                          <a:cs typeface="Calibri" pitchFamily="34" charset="0"/>
                        </a:rPr>
                        <a:t>it is unclear that there may be enough waste volume for them. Importing gas</a:t>
                      </a:r>
                      <a:r>
                        <a:rPr lang="en-US" sz="1600" b="0" i="0" u="none" strike="noStrike" baseline="0" dirty="0" smtClean="0">
                          <a:solidFill>
                            <a:srgbClr val="000000"/>
                          </a:solidFill>
                          <a:effectLst/>
                          <a:latin typeface="Calibri" pitchFamily="34" charset="0"/>
                          <a:cs typeface="Calibri" pitchFamily="34" charset="0"/>
                        </a:rPr>
                        <a:t> requires a larger market and the right infrastructure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chemeClr val="tx1"/>
                          </a:solidFill>
                          <a:effectLst/>
                          <a:latin typeface="Calibri" pitchFamily="34" charset="0"/>
                          <a:cs typeface="Calibri" pitchFamily="34" charset="0"/>
                        </a:rPr>
                        <a:t>Did</a:t>
                      </a:r>
                      <a:r>
                        <a:rPr lang="en-US" sz="1600" b="0" i="0" u="none" strike="noStrike" baseline="0" dirty="0" smtClean="0">
                          <a:solidFill>
                            <a:schemeClr val="tx1"/>
                          </a:solidFill>
                          <a:effectLst/>
                          <a:latin typeface="Calibri" pitchFamily="34" charset="0"/>
                          <a:cs typeface="Calibri" pitchFamily="34" charset="0"/>
                        </a:rPr>
                        <a:t> you look at ways to get energy using waste?</a:t>
                      </a:r>
                      <a:endParaRPr lang="en-US" sz="1600" b="0" i="0" u="none" strike="noStrike" dirty="0">
                        <a:solidFill>
                          <a:schemeClr val="tx1"/>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chemeClr val="tx1"/>
                          </a:solidFill>
                          <a:effectLst/>
                          <a:latin typeface="Calibri" pitchFamily="34" charset="0"/>
                          <a:cs typeface="Calibri" pitchFamily="34" charset="0"/>
                        </a:rPr>
                        <a:t>Ms. Gina Brooks</a:t>
                      </a:r>
                      <a:endParaRPr lang="en-US" sz="1600" b="0" i="0" u="none" strike="noStrike" dirty="0">
                        <a:solidFill>
                          <a:schemeClr val="tx1"/>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chemeClr val="tx1"/>
                          </a:solidFill>
                          <a:effectLst/>
                          <a:latin typeface="Calibri" pitchFamily="34" charset="0"/>
                          <a:cs typeface="Calibri" pitchFamily="34" charset="0"/>
                        </a:rPr>
                        <a:t>Yes—landfill gas to energy, and anaerobic digesters, would both</a:t>
                      </a:r>
                      <a:r>
                        <a:rPr lang="en-US" sz="1600" b="0" i="0" u="none" strike="noStrike" baseline="0" dirty="0" smtClean="0">
                          <a:solidFill>
                            <a:schemeClr val="tx1"/>
                          </a:solidFill>
                          <a:effectLst/>
                          <a:latin typeface="Calibri" pitchFamily="34" charset="0"/>
                          <a:cs typeface="Calibri" pitchFamily="34" charset="0"/>
                        </a:rPr>
                        <a:t> use waste. If either proves feasible, it will be a very small plant</a:t>
                      </a:r>
                      <a:endParaRPr lang="en-US" sz="1600" b="0" i="0" u="none" strike="noStrike" dirty="0">
                        <a:solidFill>
                          <a:schemeClr val="tx1"/>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690967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8879"/>
            <a:ext cx="9372600" cy="342900"/>
          </a:xfrm>
        </p:spPr>
        <p:txBody>
          <a:bodyPr/>
          <a:lstStyle/>
          <a:p>
            <a:r>
              <a:rPr lang="en-US" dirty="0"/>
              <a:t>Wrap Up: Renewable Energy Potential &amp; </a:t>
            </a:r>
            <a:r>
              <a:rPr lang="en-US" dirty="0" smtClean="0"/>
              <a:t>Viability (slide 2 of 2)</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21</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81857191"/>
              </p:ext>
            </p:extLst>
          </p:nvPr>
        </p:nvGraphicFramePr>
        <p:xfrm>
          <a:off x="274045" y="548680"/>
          <a:ext cx="9289031" cy="5737860"/>
        </p:xfrm>
        <a:graphic>
          <a:graphicData uri="http://schemas.openxmlformats.org/drawingml/2006/table">
            <a:tbl>
              <a:tblPr/>
              <a:tblGrid>
                <a:gridCol w="4032447"/>
                <a:gridCol w="2016224"/>
                <a:gridCol w="3240360"/>
              </a:tblGrid>
              <a:tr h="216024">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Why did the presentation not include tidal </a:t>
                      </a:r>
                      <a:r>
                        <a:rPr lang="en-US" sz="1600" b="0" i="0" u="none" strike="noStrike" dirty="0" smtClean="0">
                          <a:solidFill>
                            <a:srgbClr val="000000"/>
                          </a:solidFill>
                          <a:effectLst/>
                          <a:latin typeface="Calibri" pitchFamily="34" charset="0"/>
                          <a:cs typeface="Calibri" pitchFamily="34" charset="0"/>
                        </a:rPr>
                        <a:t>and wave technologies?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Damian </a:t>
                      </a:r>
                      <a:r>
                        <a:rPr lang="en-US" sz="1600" b="0" i="0" u="none" strike="noStrike" dirty="0" err="1">
                          <a:solidFill>
                            <a:srgbClr val="000000"/>
                          </a:solidFill>
                          <a:effectLst/>
                          <a:latin typeface="Calibri" pitchFamily="34" charset="0"/>
                          <a:cs typeface="Calibri" pitchFamily="34" charset="0"/>
                        </a:rPr>
                        <a:t>Harrigan</a:t>
                      </a:r>
                      <a:r>
                        <a:rPr lang="en-US" sz="1600" b="0" i="0" u="none" strike="noStrike" dirty="0">
                          <a:solidFill>
                            <a:srgbClr val="000000"/>
                          </a:solidFill>
                          <a:effectLst/>
                          <a:latin typeface="Calibri" pitchFamily="34" charset="0"/>
                          <a:cs typeface="Calibri"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Tidal and wave energy are still</a:t>
                      </a:r>
                      <a:r>
                        <a:rPr lang="en-US" sz="1600" b="0" i="0" u="none" strike="noStrike" baseline="0" dirty="0" smtClean="0">
                          <a:solidFill>
                            <a:srgbClr val="000000"/>
                          </a:solidFill>
                          <a:effectLst/>
                          <a:latin typeface="Calibri" pitchFamily="34" charset="0"/>
                          <a:cs typeface="Calibri" pitchFamily="34" charset="0"/>
                        </a:rPr>
                        <a:t> at a pre-commercial stage—for this, we considered them, but screened them out of the analysis for now. However, the recommended framework allows bringing them in (like any technology) as soon as they become viable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Can </a:t>
                      </a:r>
                      <a:r>
                        <a:rPr lang="en-US" sz="1600" b="0" i="0" u="none" strike="noStrike" dirty="0" err="1" smtClean="0">
                          <a:solidFill>
                            <a:srgbClr val="000000"/>
                          </a:solidFill>
                          <a:effectLst/>
                          <a:latin typeface="Calibri" pitchFamily="34" charset="0"/>
                          <a:cs typeface="Calibri" pitchFamily="34" charset="0"/>
                        </a:rPr>
                        <a:t>ANGLEC</a:t>
                      </a:r>
                      <a:r>
                        <a:rPr lang="en-US" sz="1600" b="0" i="0" u="none" strike="noStrike" dirty="0" smtClean="0">
                          <a:solidFill>
                            <a:srgbClr val="000000"/>
                          </a:solidFill>
                          <a:effectLst/>
                          <a:latin typeface="Calibri" pitchFamily="34" charset="0"/>
                          <a:cs typeface="Calibri" pitchFamily="34" charset="0"/>
                        </a:rPr>
                        <a:t> explore </a:t>
                      </a:r>
                      <a:r>
                        <a:rPr lang="en-US" sz="1600" b="0" i="0" u="none" strike="noStrike" dirty="0">
                          <a:solidFill>
                            <a:srgbClr val="000000"/>
                          </a:solidFill>
                          <a:effectLst/>
                          <a:latin typeface="Calibri" pitchFamily="34" charset="0"/>
                          <a:cs typeface="Calibri" pitchFamily="34" charset="0"/>
                        </a:rPr>
                        <a:t>using both distributed </a:t>
                      </a:r>
                      <a:r>
                        <a:rPr lang="en-US" sz="1600" b="0" i="0" u="none" strike="noStrike" dirty="0" smtClean="0">
                          <a:solidFill>
                            <a:srgbClr val="000000"/>
                          </a:solidFill>
                          <a:effectLst/>
                          <a:latin typeface="Calibri" pitchFamily="34" charset="0"/>
                          <a:cs typeface="Calibri" pitchFamily="34" charset="0"/>
                        </a:rPr>
                        <a:t>and utility scale renewables, adjusting the mix gradually</a:t>
                      </a:r>
                      <a:r>
                        <a:rPr lang="en-US" sz="1600" b="0" i="0" u="none" strike="noStrike" baseline="0" dirty="0" smtClean="0">
                          <a:solidFill>
                            <a:srgbClr val="000000"/>
                          </a:solidFill>
                          <a:effectLst/>
                          <a:latin typeface="Calibri" pitchFamily="34" charset="0"/>
                          <a:cs typeface="Calibri" pitchFamily="34" charset="0"/>
                        </a:rPr>
                        <a:t> to include innovative options?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a:t>
                      </a:r>
                      <a:r>
                        <a:rPr lang="en-US" sz="1600" b="0" i="0" u="none" strike="noStrike" dirty="0" err="1" smtClean="0">
                          <a:solidFill>
                            <a:srgbClr val="000000"/>
                          </a:solidFill>
                          <a:effectLst/>
                          <a:latin typeface="Calibri" pitchFamily="34" charset="0"/>
                          <a:cs typeface="Calibri" pitchFamily="34" charset="0"/>
                        </a:rPr>
                        <a:t>Som</a:t>
                      </a:r>
                      <a:r>
                        <a:rPr lang="en-US" sz="1600" b="0" i="0" u="none" strike="noStrike" dirty="0" smtClean="0">
                          <a:solidFill>
                            <a:srgbClr val="000000"/>
                          </a:solidFill>
                          <a:effectLst/>
                          <a:latin typeface="Calibri" pitchFamily="34" charset="0"/>
                          <a:cs typeface="Calibri" pitchFamily="34" charset="0"/>
                        </a:rPr>
                        <a:t> Chandra</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a:t>
                      </a:r>
                      <a:r>
                        <a:rPr lang="en-US" sz="1600" b="0" i="0" u="none" strike="noStrike" baseline="0" dirty="0" smtClean="0">
                          <a:solidFill>
                            <a:srgbClr val="000000"/>
                          </a:solidFill>
                          <a:effectLst/>
                          <a:latin typeface="Calibri" pitchFamily="34" charset="0"/>
                          <a:cs typeface="Calibri" pitchFamily="34" charset="0"/>
                        </a:rPr>
                        <a:t> The recommended framework would allow planning the right mix and implementing it based on what gradually becomes technically and economically viable, as well as possible for the system</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Least cost planning is not a black/white matter, and requires attention to many things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David</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baseline="0" dirty="0" err="1" smtClean="0">
                          <a:solidFill>
                            <a:srgbClr val="000000"/>
                          </a:solidFill>
                          <a:effectLst/>
                          <a:latin typeface="Calibri" pitchFamily="34" charset="0"/>
                          <a:cs typeface="Calibri" pitchFamily="34" charset="0"/>
                        </a:rPr>
                        <a:t>Gumbs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a:t>
                      </a:r>
                      <a:r>
                        <a:rPr lang="en-US" sz="1600" b="0" i="0" u="none" strike="noStrike" baseline="0" dirty="0" smtClean="0">
                          <a:solidFill>
                            <a:srgbClr val="000000"/>
                          </a:solidFill>
                          <a:effectLst/>
                          <a:latin typeface="Calibri" pitchFamily="34" charset="0"/>
                          <a:cs typeface="Calibri" pitchFamily="34" charset="0"/>
                        </a:rPr>
                        <a:t> For example, it should be done considering a prudent diversification of the generation portfolio, and consider various oil price assumptions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err="1">
                          <a:solidFill>
                            <a:srgbClr val="000000"/>
                          </a:solidFill>
                          <a:effectLst/>
                          <a:latin typeface="Calibri" pitchFamily="34" charset="0"/>
                          <a:cs typeface="Calibri" pitchFamily="34" charset="0"/>
                        </a:rPr>
                        <a:t>ANGLEC's</a:t>
                      </a:r>
                      <a:r>
                        <a:rPr lang="en-US" sz="1600" b="0" i="0" u="none" strike="noStrike" dirty="0">
                          <a:solidFill>
                            <a:srgbClr val="000000"/>
                          </a:solidFill>
                          <a:effectLst/>
                          <a:latin typeface="Calibri" pitchFamily="34" charset="0"/>
                          <a:cs typeface="Calibri" pitchFamily="34" charset="0"/>
                        </a:rPr>
                        <a:t> electricity costs </a:t>
                      </a:r>
                      <a:r>
                        <a:rPr lang="en-US" sz="1600" b="0" i="0" u="none" strike="noStrike" dirty="0" smtClean="0">
                          <a:solidFill>
                            <a:srgbClr val="000000"/>
                          </a:solidFill>
                          <a:effectLst/>
                          <a:latin typeface="Calibri" pitchFamily="34" charset="0"/>
                          <a:cs typeface="Calibri" pitchFamily="34" charset="0"/>
                        </a:rPr>
                        <a:t>are similar </a:t>
                      </a:r>
                      <a:r>
                        <a:rPr lang="en-US" sz="1600" b="0" i="0" u="none" strike="noStrike" dirty="0">
                          <a:solidFill>
                            <a:srgbClr val="000000"/>
                          </a:solidFill>
                          <a:effectLst/>
                          <a:latin typeface="Calibri" pitchFamily="34" charset="0"/>
                          <a:cs typeface="Calibri" pitchFamily="34" charset="0"/>
                        </a:rPr>
                        <a:t>to those in other countries in the region, not the highest in the region or the world</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David </a:t>
                      </a:r>
                      <a:r>
                        <a:rPr lang="en-US" sz="1600" b="0" i="0" u="none" strike="noStrike" dirty="0" err="1">
                          <a:solidFill>
                            <a:srgbClr val="000000"/>
                          </a:solidFill>
                          <a:effectLst/>
                          <a:latin typeface="Calibri" pitchFamily="34" charset="0"/>
                          <a:cs typeface="Calibri" pitchFamily="34" charset="0"/>
                        </a:rPr>
                        <a:t>Gumbs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a:t>
                      </a:r>
                      <a:r>
                        <a:rPr lang="en-US" sz="1600" b="0" i="0" u="none" strike="noStrike" baseline="0" dirty="0" smtClean="0">
                          <a:solidFill>
                            <a:srgbClr val="000000"/>
                          </a:solidFill>
                          <a:effectLst/>
                          <a:latin typeface="Calibri" pitchFamily="34" charset="0"/>
                          <a:cs typeface="Calibri" pitchFamily="34" charset="0"/>
                        </a:rPr>
                        <a:t> C</a:t>
                      </a:r>
                      <a:r>
                        <a:rPr lang="en-US" sz="1600" b="0" i="0" u="none" strike="noStrike" dirty="0" smtClean="0">
                          <a:solidFill>
                            <a:srgbClr val="000000"/>
                          </a:solidFill>
                          <a:effectLst/>
                          <a:latin typeface="Calibri" pitchFamily="34" charset="0"/>
                          <a:cs typeface="Calibri" pitchFamily="34" charset="0"/>
                        </a:rPr>
                        <a:t>osts</a:t>
                      </a:r>
                      <a:r>
                        <a:rPr lang="en-US" sz="1600" b="0" i="0" u="none" strike="noStrike" baseline="0" dirty="0" smtClean="0">
                          <a:solidFill>
                            <a:srgbClr val="000000"/>
                          </a:solidFill>
                          <a:effectLst/>
                          <a:latin typeface="Calibri" pitchFamily="34" charset="0"/>
                          <a:cs typeface="Calibri" pitchFamily="34" charset="0"/>
                        </a:rPr>
                        <a:t> and prices of generation are generally high in the Caribbean mostly due to small size of plants and imported diesel. </a:t>
                      </a:r>
                      <a:r>
                        <a:rPr lang="en-US" sz="1600" b="0" i="0" u="none" strike="noStrike" baseline="0" dirty="0" err="1" smtClean="0">
                          <a:solidFill>
                            <a:srgbClr val="000000"/>
                          </a:solidFill>
                          <a:effectLst/>
                          <a:latin typeface="Calibri" pitchFamily="34" charset="0"/>
                          <a:cs typeface="Calibri" pitchFamily="34" charset="0"/>
                        </a:rPr>
                        <a:t>ANGLEC’s</a:t>
                      </a:r>
                      <a:r>
                        <a:rPr lang="en-US" sz="1600" b="0" i="0" u="none" strike="noStrike" baseline="0" dirty="0" smtClean="0">
                          <a:solidFill>
                            <a:srgbClr val="000000"/>
                          </a:solidFill>
                          <a:effectLst/>
                          <a:latin typeface="Calibri" pitchFamily="34" charset="0"/>
                          <a:cs typeface="Calibri" pitchFamily="34" charset="0"/>
                        </a:rPr>
                        <a:t> values are within the regional range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41187161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8879"/>
            <a:ext cx="9372600" cy="342900"/>
          </a:xfrm>
        </p:spPr>
        <p:txBody>
          <a:bodyPr/>
          <a:lstStyle/>
          <a:p>
            <a:r>
              <a:rPr lang="en-US" dirty="0"/>
              <a:t>Wrap Up: Land Use, the Environment, and </a:t>
            </a:r>
            <a:r>
              <a:rPr lang="en-US" dirty="0" smtClean="0"/>
              <a:t>Development (slide 1 of 3)</a:t>
            </a:r>
            <a:r>
              <a:rPr lang="en-US" dirty="0"/>
              <a:t/>
            </a:r>
            <a:br>
              <a:rPr lang="en-US" dirty="0"/>
            </a:b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22</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39700390"/>
              </p:ext>
            </p:extLst>
          </p:nvPr>
        </p:nvGraphicFramePr>
        <p:xfrm>
          <a:off x="272481" y="548679"/>
          <a:ext cx="9289031" cy="5527560"/>
        </p:xfrm>
        <a:graphic>
          <a:graphicData uri="http://schemas.openxmlformats.org/drawingml/2006/table">
            <a:tbl>
              <a:tblPr/>
              <a:tblGrid>
                <a:gridCol w="4032447"/>
                <a:gridCol w="1584176"/>
                <a:gridCol w="3672408"/>
              </a:tblGrid>
              <a:tr h="316957">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690337">
                <a:tc>
                  <a:txBody>
                    <a:bodyPr/>
                    <a:lstStyle/>
                    <a:p>
                      <a:pPr algn="l" fontAlgn="b"/>
                      <a:r>
                        <a:rPr lang="en-US" sz="1600" b="0" i="0" u="none" strike="noStrike" dirty="0">
                          <a:solidFill>
                            <a:srgbClr val="000000"/>
                          </a:solidFill>
                          <a:effectLst/>
                          <a:latin typeface="Calibri" pitchFamily="34" charset="0"/>
                          <a:cs typeface="Calibri" pitchFamily="34" charset="0"/>
                        </a:rPr>
                        <a:t>The right </a:t>
                      </a:r>
                      <a:r>
                        <a:rPr lang="en-US" sz="1600" b="0" i="0" u="none" strike="noStrike" dirty="0" smtClean="0">
                          <a:solidFill>
                            <a:srgbClr val="000000"/>
                          </a:solidFill>
                          <a:effectLst/>
                          <a:latin typeface="Calibri" pitchFamily="34" charset="0"/>
                          <a:cs typeface="Calibri" pitchFamily="34" charset="0"/>
                        </a:rPr>
                        <a:t>to </a:t>
                      </a:r>
                      <a:r>
                        <a:rPr lang="en-US" sz="1600" b="0" i="0" u="none" strike="noStrike" dirty="0">
                          <a:solidFill>
                            <a:srgbClr val="000000"/>
                          </a:solidFill>
                          <a:effectLst/>
                          <a:latin typeface="Calibri" pitchFamily="34" charset="0"/>
                          <a:cs typeface="Calibri" pitchFamily="34" charset="0"/>
                        </a:rPr>
                        <a:t>request an </a:t>
                      </a:r>
                      <a:r>
                        <a:rPr lang="en-US" sz="1600" b="0" i="0" u="none" strike="noStrike" dirty="0" smtClean="0">
                          <a:solidFill>
                            <a:srgbClr val="000000"/>
                          </a:solidFill>
                          <a:effectLst/>
                          <a:latin typeface="Calibri" pitchFamily="34" charset="0"/>
                          <a:cs typeface="Calibri" pitchFamily="34" charset="0"/>
                        </a:rPr>
                        <a:t>Environmental Impact Assessment for </a:t>
                      </a:r>
                      <a:r>
                        <a:rPr lang="en-US" sz="1600" b="0" i="0" u="none" strike="noStrike" dirty="0">
                          <a:solidFill>
                            <a:srgbClr val="000000"/>
                          </a:solidFill>
                          <a:effectLst/>
                          <a:latin typeface="Calibri" pitchFamily="34" charset="0"/>
                          <a:cs typeface="Calibri" pitchFamily="34" charset="0"/>
                        </a:rPr>
                        <a:t>development applications has been challenged as illegal. Is it?</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N/A</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It is a reasonable exercise of the power to request information under the Land Development (Control) Regulations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5000">
                <a:tc>
                  <a:txBody>
                    <a:bodyPr/>
                    <a:lstStyle/>
                    <a:p>
                      <a:pPr algn="l" fontAlgn="b"/>
                      <a:r>
                        <a:rPr lang="en-US" sz="1600" b="0" i="0" u="none" strike="noStrike" dirty="0">
                          <a:solidFill>
                            <a:srgbClr val="000000"/>
                          </a:solidFill>
                          <a:effectLst/>
                          <a:latin typeface="Calibri" pitchFamily="34" charset="0"/>
                          <a:cs typeface="Calibri" pitchFamily="34" charset="0"/>
                        </a:rPr>
                        <a:t>Did you mandate </a:t>
                      </a:r>
                      <a:r>
                        <a:rPr lang="en-US" sz="1600" b="0" i="0" u="none" strike="noStrike" dirty="0" smtClean="0">
                          <a:solidFill>
                            <a:srgbClr val="000000"/>
                          </a:solidFill>
                          <a:effectLst/>
                          <a:latin typeface="Calibri" pitchFamily="34" charset="0"/>
                          <a:cs typeface="Calibri" pitchFamily="34" charset="0"/>
                        </a:rPr>
                        <a:t>a local </a:t>
                      </a:r>
                      <a:r>
                        <a:rPr lang="en-US" sz="1600" b="0" i="0" u="none" strike="noStrike" dirty="0">
                          <a:solidFill>
                            <a:srgbClr val="000000"/>
                          </a:solidFill>
                          <a:effectLst/>
                          <a:latin typeface="Calibri" pitchFamily="34" charset="0"/>
                          <a:cs typeface="Calibri" pitchFamily="34" charset="0"/>
                        </a:rPr>
                        <a:t>preference for skilled labor to work on renewables?</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Mr. Connor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No.</a:t>
                      </a:r>
                      <a:r>
                        <a:rPr lang="en-US" sz="1600" b="0" i="0" u="none" strike="noStrike" baseline="0" dirty="0" smtClean="0">
                          <a:solidFill>
                            <a:srgbClr val="000000"/>
                          </a:solidFill>
                          <a:effectLst/>
                          <a:latin typeface="Calibri" pitchFamily="34" charset="0"/>
                          <a:cs typeface="Calibri" pitchFamily="34" charset="0"/>
                        </a:rPr>
                        <a:t> I</a:t>
                      </a:r>
                      <a:r>
                        <a:rPr lang="en-US" sz="1600" b="0" i="0" u="none" strike="noStrike" dirty="0" smtClean="0">
                          <a:solidFill>
                            <a:srgbClr val="000000"/>
                          </a:solidFill>
                          <a:effectLst/>
                          <a:latin typeface="Calibri" pitchFamily="34" charset="0"/>
                          <a:cs typeface="Calibri" pitchFamily="34" charset="0"/>
                        </a:rPr>
                        <a:t>t </a:t>
                      </a:r>
                      <a:r>
                        <a:rPr lang="en-US" sz="1600" b="0" i="0" u="none" strike="noStrike" dirty="0">
                          <a:solidFill>
                            <a:srgbClr val="000000"/>
                          </a:solidFill>
                          <a:effectLst/>
                          <a:latin typeface="Calibri" pitchFamily="34" charset="0"/>
                          <a:cs typeface="Calibri" pitchFamily="34" charset="0"/>
                        </a:rPr>
                        <a:t>would be an unnecessary market limitation for something that already makes </a:t>
                      </a:r>
                      <a:r>
                        <a:rPr lang="en-US" sz="1600" b="0" i="0" u="none" strike="noStrike" dirty="0" smtClean="0">
                          <a:solidFill>
                            <a:srgbClr val="000000"/>
                          </a:solidFill>
                          <a:effectLst/>
                          <a:latin typeface="Calibri" pitchFamily="34" charset="0"/>
                          <a:cs typeface="Calibri" pitchFamily="34" charset="0"/>
                        </a:rPr>
                        <a:t>sense.</a:t>
                      </a:r>
                      <a:r>
                        <a:rPr lang="en-US" sz="1600" b="0" i="0" u="none" strike="noStrike" baseline="0" dirty="0" smtClean="0">
                          <a:solidFill>
                            <a:srgbClr val="000000"/>
                          </a:solidFill>
                          <a:effectLst/>
                          <a:latin typeface="Calibri" pitchFamily="34" charset="0"/>
                          <a:cs typeface="Calibri" pitchFamily="34" charset="0"/>
                        </a:rPr>
                        <a:t> Also,</a:t>
                      </a:r>
                      <a:r>
                        <a:rPr lang="en-US" sz="1600" b="0" i="0" u="none" strike="noStrike" dirty="0" smtClean="0">
                          <a:solidFill>
                            <a:srgbClr val="000000"/>
                          </a:solidFill>
                          <a:effectLst/>
                          <a:latin typeface="Calibri" pitchFamily="34" charset="0"/>
                          <a:cs typeface="Calibri" pitchFamily="34" charset="0"/>
                        </a:rPr>
                        <a:t> </a:t>
                      </a:r>
                      <a:r>
                        <a:rPr lang="en-US" sz="1600" b="0" i="0" u="none" strike="noStrike" dirty="0" err="1">
                          <a:solidFill>
                            <a:srgbClr val="000000"/>
                          </a:solidFill>
                          <a:effectLst/>
                          <a:latin typeface="Calibri" pitchFamily="34" charset="0"/>
                          <a:cs typeface="Calibri" pitchFamily="34" charset="0"/>
                        </a:rPr>
                        <a:t>ANGLEC</a:t>
                      </a:r>
                      <a:r>
                        <a:rPr lang="en-US" sz="1600" b="0" i="0" u="none" strike="noStrike" dirty="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noted that it already practices this</a:t>
                      </a:r>
                      <a:r>
                        <a:rPr lang="en-US" sz="1600" b="0" i="0" u="none" strike="noStrike" baseline="0" dirty="0" smtClean="0">
                          <a:solidFill>
                            <a:srgbClr val="000000"/>
                          </a:solidFill>
                          <a:effectLst/>
                          <a:latin typeface="Calibri" pitchFamily="34" charset="0"/>
                          <a:cs typeface="Calibri" pitchFamily="34" charset="0"/>
                        </a:rPr>
                        <a:t> policy</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2625">
                <a:tc>
                  <a:txBody>
                    <a:bodyPr/>
                    <a:lstStyle/>
                    <a:p>
                      <a:pPr algn="l" fontAlgn="b"/>
                      <a:r>
                        <a:rPr lang="en-US" sz="1600" b="0" i="0" u="none" strike="noStrike" dirty="0" smtClean="0">
                          <a:solidFill>
                            <a:srgbClr val="000000"/>
                          </a:solidFill>
                          <a:effectLst/>
                          <a:latin typeface="Calibri" pitchFamily="34" charset="0"/>
                          <a:cs typeface="Calibri" pitchFamily="34" charset="0"/>
                        </a:rPr>
                        <a:t>You can't put all renewable energy in one site because not all resources are best available there, and there is a tradeoff over what to use the land for (RE, hotels, golf-course, other)</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Kennedy Hodge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Correct. Where renewable</a:t>
                      </a:r>
                      <a:r>
                        <a:rPr lang="en-US" sz="1600" b="0" i="0" u="none" strike="noStrike" baseline="0" dirty="0" smtClean="0">
                          <a:solidFill>
                            <a:srgbClr val="000000"/>
                          </a:solidFill>
                          <a:effectLst/>
                          <a:latin typeface="Calibri" pitchFamily="34" charset="0"/>
                          <a:cs typeface="Calibri" pitchFamily="34" charset="0"/>
                        </a:rPr>
                        <a:t> projects are located depends on the availability of the resource there; there will be competing uses for the land</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9538">
                <a:tc>
                  <a:txBody>
                    <a:bodyPr/>
                    <a:lstStyle/>
                    <a:p>
                      <a:pPr algn="l" fontAlgn="b"/>
                      <a:r>
                        <a:rPr lang="en-US" sz="1600" b="0" i="0" u="none" strike="noStrike" dirty="0" smtClean="0">
                          <a:solidFill>
                            <a:srgbClr val="000000"/>
                          </a:solidFill>
                          <a:effectLst/>
                          <a:latin typeface="Calibri" pitchFamily="34" charset="0"/>
                          <a:cs typeface="Calibri" pitchFamily="34" charset="0"/>
                        </a:rPr>
                        <a:t>Recommending that Anguilla recognize</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a certification for professionals in</a:t>
                      </a:r>
                      <a:r>
                        <a:rPr lang="en-US" sz="1600" b="0" i="0" u="none" strike="noStrike" baseline="0" dirty="0" smtClean="0">
                          <a:solidFill>
                            <a:srgbClr val="000000"/>
                          </a:solidFill>
                          <a:effectLst/>
                          <a:latin typeface="Calibri" pitchFamily="34" charset="0"/>
                          <a:cs typeface="Calibri" pitchFamily="34" charset="0"/>
                        </a:rPr>
                        <a:t> the field of renewables</a:t>
                      </a:r>
                      <a:r>
                        <a:rPr lang="en-US" sz="1600" b="0" i="0" u="none" strike="noStrike" dirty="0" smtClean="0">
                          <a:solidFill>
                            <a:srgbClr val="000000"/>
                          </a:solidFill>
                          <a:effectLst/>
                          <a:latin typeface="Calibri" pitchFamily="34" charset="0"/>
                          <a:cs typeface="Calibri" pitchFamily="34" charset="0"/>
                        </a:rPr>
                        <a:t>—wouldn’t that be a conflict of interest</a:t>
                      </a:r>
                      <a:r>
                        <a:rPr lang="en-US" sz="1600" b="0" i="0" u="none" strike="noStrike" baseline="0" dirty="0" smtClean="0">
                          <a:solidFill>
                            <a:srgbClr val="000000"/>
                          </a:solidFill>
                          <a:effectLst/>
                          <a:latin typeface="Calibri" pitchFamily="34" charset="0"/>
                          <a:cs typeface="Calibri" pitchFamily="34" charset="0"/>
                        </a:rPr>
                        <a:t> or an undue discrimination?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a:t>
                      </a:r>
                      <a:r>
                        <a:rPr lang="en-US" sz="1600" b="0" i="0" u="none" strike="noStrike" dirty="0" err="1" smtClean="0">
                          <a:solidFill>
                            <a:srgbClr val="000000"/>
                          </a:solidFill>
                          <a:effectLst/>
                          <a:latin typeface="Calibri" pitchFamily="34" charset="0"/>
                          <a:cs typeface="Calibri" pitchFamily="34" charset="0"/>
                        </a:rPr>
                        <a:t>Kasseem</a:t>
                      </a:r>
                      <a:r>
                        <a:rPr lang="en-US" sz="1600" b="0" i="0" u="none" strike="noStrike" dirty="0" smtClean="0">
                          <a:solidFill>
                            <a:srgbClr val="000000"/>
                          </a:solidFill>
                          <a:effectLst/>
                          <a:latin typeface="Calibri" pitchFamily="34" charset="0"/>
                          <a:cs typeface="Calibri" pitchFamily="34" charset="0"/>
                        </a:rPr>
                        <a:t> Forde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Certified</a:t>
                      </a:r>
                      <a:r>
                        <a:rPr lang="en-US" sz="1600" b="0" i="0" u="none" strike="noStrike" baseline="0" dirty="0" smtClean="0">
                          <a:solidFill>
                            <a:srgbClr val="000000"/>
                          </a:solidFill>
                          <a:effectLst/>
                          <a:latin typeface="Calibri" pitchFamily="34" charset="0"/>
                          <a:cs typeface="Calibri" pitchFamily="34" charset="0"/>
                        </a:rPr>
                        <a:t> professionals </a:t>
                      </a:r>
                      <a:r>
                        <a:rPr lang="en-US" sz="1600" b="0" i="0" u="none" strike="noStrike" dirty="0" smtClean="0">
                          <a:solidFill>
                            <a:srgbClr val="000000"/>
                          </a:solidFill>
                          <a:effectLst/>
                          <a:latin typeface="Calibri" pitchFamily="34" charset="0"/>
                          <a:cs typeface="Calibri" pitchFamily="34" charset="0"/>
                        </a:rPr>
                        <a:t>wouldn’t be a closed group</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just based on one certification—but</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an open group updated on rolling basis, and compliant with</a:t>
                      </a:r>
                      <a:r>
                        <a:rPr lang="en-US" sz="1600" b="0" i="0" u="none" strike="noStrike" baseline="0" dirty="0" smtClean="0">
                          <a:solidFill>
                            <a:srgbClr val="000000"/>
                          </a:solidFill>
                          <a:effectLst/>
                          <a:latin typeface="Calibri" pitchFamily="34" charset="0"/>
                          <a:cs typeface="Calibri" pitchFamily="34" charset="0"/>
                        </a:rPr>
                        <a:t> any good certification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9538">
                <a:tc>
                  <a:txBody>
                    <a:bodyPr/>
                    <a:lstStyle/>
                    <a:p>
                      <a:pPr algn="l" fontAlgn="b"/>
                      <a:r>
                        <a:rPr lang="en-US" sz="1600" b="0" i="0" u="none" strike="noStrike" dirty="0" smtClean="0">
                          <a:solidFill>
                            <a:srgbClr val="000000"/>
                          </a:solidFill>
                          <a:effectLst/>
                          <a:latin typeface="Calibri" pitchFamily="34" charset="0"/>
                          <a:cs typeface="Calibri" pitchFamily="34" charset="0"/>
                        </a:rPr>
                        <a:t>To inspect the interconnection for distributed renewables,</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there </a:t>
                      </a:r>
                      <a:r>
                        <a:rPr lang="en-US" sz="1600" b="0" i="0" u="none" strike="noStrike" dirty="0">
                          <a:solidFill>
                            <a:srgbClr val="000000"/>
                          </a:solidFill>
                          <a:effectLst/>
                          <a:latin typeface="Calibri" pitchFamily="34" charset="0"/>
                          <a:cs typeface="Calibri" pitchFamily="34" charset="0"/>
                        </a:rPr>
                        <a:t>is </a:t>
                      </a:r>
                      <a:r>
                        <a:rPr lang="en-US" sz="1600" b="0" i="0" u="none" strike="noStrike" dirty="0" smtClean="0">
                          <a:solidFill>
                            <a:srgbClr val="000000"/>
                          </a:solidFill>
                          <a:effectLst/>
                          <a:latin typeface="Calibri" pitchFamily="34" charset="0"/>
                          <a:cs typeface="Calibri" pitchFamily="34" charset="0"/>
                        </a:rPr>
                        <a:t>already a </a:t>
                      </a:r>
                      <a:r>
                        <a:rPr lang="en-US" sz="1600" b="0" i="0" u="none" strike="noStrike" dirty="0">
                          <a:solidFill>
                            <a:srgbClr val="000000"/>
                          </a:solidFill>
                          <a:effectLst/>
                          <a:latin typeface="Calibri" pitchFamily="34" charset="0"/>
                          <a:cs typeface="Calibri" pitchFamily="34" charset="0"/>
                        </a:rPr>
                        <a:t>Government </a:t>
                      </a:r>
                      <a:r>
                        <a:rPr lang="en-US" sz="1600" b="0" i="0" u="none" strike="noStrike" dirty="0" smtClean="0">
                          <a:solidFill>
                            <a:srgbClr val="000000"/>
                          </a:solidFill>
                          <a:effectLst/>
                          <a:latin typeface="Calibri" pitchFamily="34" charset="0"/>
                          <a:cs typeface="Calibri" pitchFamily="34" charset="0"/>
                        </a:rPr>
                        <a:t>inspector.</a:t>
                      </a:r>
                      <a:r>
                        <a:rPr lang="en-US" sz="1600" b="0" i="0" u="none" strike="noStrike" baseline="0" dirty="0" smtClean="0">
                          <a:solidFill>
                            <a:srgbClr val="000000"/>
                          </a:solidFill>
                          <a:effectLst/>
                          <a:latin typeface="Calibri" pitchFamily="34" charset="0"/>
                          <a:cs typeface="Calibri" pitchFamily="34" charset="0"/>
                        </a:rPr>
                        <a:t> D</a:t>
                      </a:r>
                      <a:r>
                        <a:rPr lang="en-US" sz="1600" b="0" i="0" u="none" strike="noStrike" dirty="0" smtClean="0">
                          <a:solidFill>
                            <a:srgbClr val="000000"/>
                          </a:solidFill>
                          <a:effectLst/>
                          <a:latin typeface="Calibri" pitchFamily="34" charset="0"/>
                          <a:cs typeface="Calibri" pitchFamily="34" charset="0"/>
                        </a:rPr>
                        <a:t>o </a:t>
                      </a:r>
                      <a:r>
                        <a:rPr lang="en-US" sz="1600" b="0" i="0" u="none" strike="noStrike" dirty="0">
                          <a:solidFill>
                            <a:srgbClr val="000000"/>
                          </a:solidFill>
                          <a:effectLst/>
                          <a:latin typeface="Calibri" pitchFamily="34" charset="0"/>
                          <a:cs typeface="Calibri" pitchFamily="34" charset="0"/>
                        </a:rPr>
                        <a:t>you recommend </a:t>
                      </a:r>
                      <a:r>
                        <a:rPr lang="en-US" sz="1600" b="0" i="0" u="none" strike="noStrike" dirty="0" smtClean="0">
                          <a:solidFill>
                            <a:srgbClr val="000000"/>
                          </a:solidFill>
                          <a:effectLst/>
                          <a:latin typeface="Calibri" pitchFamily="34" charset="0"/>
                          <a:cs typeface="Calibri" pitchFamily="34" charset="0"/>
                        </a:rPr>
                        <a:t>that it </a:t>
                      </a:r>
                      <a:r>
                        <a:rPr lang="en-US" sz="1600" b="0" i="0" u="none" strike="noStrike" dirty="0">
                          <a:solidFill>
                            <a:srgbClr val="000000"/>
                          </a:solidFill>
                          <a:effectLst/>
                          <a:latin typeface="Calibri" pitchFamily="34" charset="0"/>
                          <a:cs typeface="Calibri" pitchFamily="34" charset="0"/>
                        </a:rPr>
                        <a:t>be </a:t>
                      </a:r>
                      <a:r>
                        <a:rPr lang="en-US" sz="1600" b="0" i="0" u="none" strike="noStrike" dirty="0" err="1" smtClean="0">
                          <a:solidFill>
                            <a:srgbClr val="000000"/>
                          </a:solidFill>
                          <a:effectLst/>
                          <a:latin typeface="Calibri" pitchFamily="34" charset="0"/>
                          <a:cs typeface="Calibri" pitchFamily="34" charset="0"/>
                        </a:rPr>
                        <a:t>ANGLEC</a:t>
                      </a:r>
                      <a:r>
                        <a:rPr lang="en-US" sz="1600" b="0" i="0" u="none" strike="noStrike" dirty="0" smtClean="0">
                          <a:solidFill>
                            <a:srgbClr val="000000"/>
                          </a:solidFill>
                          <a:effectLst/>
                          <a:latin typeface="Calibri" pitchFamily="34" charset="0"/>
                          <a:cs typeface="Calibri" pitchFamily="34" charset="0"/>
                        </a:rPr>
                        <a:t> instead?</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Mr. </a:t>
                      </a:r>
                      <a:r>
                        <a:rPr lang="en-US" sz="1600" b="0" i="0" u="none" strike="noStrike" dirty="0" err="1">
                          <a:solidFill>
                            <a:srgbClr val="000000"/>
                          </a:solidFill>
                          <a:effectLst/>
                          <a:latin typeface="Calibri" pitchFamily="34" charset="0"/>
                          <a:cs typeface="Calibri" pitchFamily="34" charset="0"/>
                        </a:rPr>
                        <a:t>Kasseem</a:t>
                      </a:r>
                      <a:r>
                        <a:rPr lang="en-US" sz="1600" b="0" i="0" u="none" strike="noStrike" dirty="0">
                          <a:solidFill>
                            <a:srgbClr val="000000"/>
                          </a:solidFill>
                          <a:effectLst/>
                          <a:latin typeface="Calibri" pitchFamily="34" charset="0"/>
                          <a:cs typeface="Calibri" pitchFamily="34" charset="0"/>
                        </a:rPr>
                        <a:t> Forde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a:solidFill>
                            <a:srgbClr val="000000"/>
                          </a:solidFill>
                          <a:effectLst/>
                          <a:latin typeface="Calibri" pitchFamily="34" charset="0"/>
                          <a:cs typeface="Calibri" pitchFamily="34" charset="0"/>
                        </a:rPr>
                        <a:t>Whoever is the competent authority </a:t>
                      </a:r>
                      <a:r>
                        <a:rPr lang="en-US" sz="1600" b="0" i="0" u="none" strike="noStrike" dirty="0" smtClean="0">
                          <a:solidFill>
                            <a:srgbClr val="000000"/>
                          </a:solidFill>
                          <a:effectLst/>
                          <a:latin typeface="Calibri" pitchFamily="34" charset="0"/>
                          <a:cs typeface="Calibri" pitchFamily="34" charset="0"/>
                        </a:rPr>
                        <a:t>should keep </a:t>
                      </a:r>
                      <a:r>
                        <a:rPr lang="en-US" sz="1600" b="0" i="0" u="none" strike="noStrike" dirty="0">
                          <a:solidFill>
                            <a:srgbClr val="000000"/>
                          </a:solidFill>
                          <a:effectLst/>
                          <a:latin typeface="Calibri" pitchFamily="34" charset="0"/>
                          <a:cs typeface="Calibri" pitchFamily="34" charset="0"/>
                        </a:rPr>
                        <a:t>on doing it—just making sure </a:t>
                      </a:r>
                      <a:r>
                        <a:rPr lang="en-US" sz="1600" b="0" i="0" u="none" strike="noStrike" dirty="0" smtClean="0">
                          <a:solidFill>
                            <a:srgbClr val="000000"/>
                          </a:solidFill>
                          <a:effectLst/>
                          <a:latin typeface="Calibri" pitchFamily="34" charset="0"/>
                          <a:cs typeface="Calibri" pitchFamily="34" charset="0"/>
                        </a:rPr>
                        <a:t>that he or she can deal </a:t>
                      </a:r>
                      <a:r>
                        <a:rPr lang="en-US" sz="1600" b="0" i="0" u="none" strike="noStrike" dirty="0">
                          <a:solidFill>
                            <a:srgbClr val="000000"/>
                          </a:solidFill>
                          <a:effectLst/>
                          <a:latin typeface="Calibri" pitchFamily="34" charset="0"/>
                          <a:cs typeface="Calibri" pitchFamily="34" charset="0"/>
                        </a:rPr>
                        <a:t>with distributed </a:t>
                      </a:r>
                      <a:r>
                        <a:rPr lang="en-US" sz="1600" b="0" i="0" u="none" strike="noStrike" dirty="0" smtClean="0">
                          <a:solidFill>
                            <a:srgbClr val="000000"/>
                          </a:solidFill>
                          <a:effectLst/>
                          <a:latin typeface="Calibri" pitchFamily="34" charset="0"/>
                          <a:cs typeface="Calibri" pitchFamily="34" charset="0"/>
                        </a:rPr>
                        <a:t>renewables too</a:t>
                      </a:r>
                      <a:r>
                        <a:rPr lang="en-US" sz="1600" b="0" i="0" u="none" strike="noStrike" dirty="0">
                          <a:solidFill>
                            <a:srgbClr val="000000"/>
                          </a:solidFill>
                          <a:effectLst/>
                          <a:latin typeface="Calibri" pitchFamily="34" charset="0"/>
                          <a:cs typeface="Calibri" pitchFamily="34" charset="0"/>
                        </a:rPr>
                        <a:t>. Usually, government and utility cooperate to make it work well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1740220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8879"/>
            <a:ext cx="9372600" cy="342900"/>
          </a:xfrm>
        </p:spPr>
        <p:txBody>
          <a:bodyPr/>
          <a:lstStyle/>
          <a:p>
            <a:r>
              <a:rPr lang="en-US" dirty="0"/>
              <a:t>Wrap Up: Land Use, the Environment, and </a:t>
            </a:r>
            <a:r>
              <a:rPr lang="en-US" dirty="0" smtClean="0"/>
              <a:t>Development (slide 2 of 3)</a:t>
            </a:r>
            <a:r>
              <a:rPr lang="en-US" dirty="0"/>
              <a:t/>
            </a:r>
            <a:br>
              <a:rPr lang="en-US" dirty="0"/>
            </a:b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23</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109268290"/>
              </p:ext>
            </p:extLst>
          </p:nvPr>
        </p:nvGraphicFramePr>
        <p:xfrm>
          <a:off x="272481" y="548680"/>
          <a:ext cx="9289031" cy="5479156"/>
        </p:xfrm>
        <a:graphic>
          <a:graphicData uri="http://schemas.openxmlformats.org/drawingml/2006/table">
            <a:tbl>
              <a:tblPr/>
              <a:tblGrid>
                <a:gridCol w="4104455"/>
                <a:gridCol w="1800200"/>
                <a:gridCol w="3384376"/>
              </a:tblGrid>
              <a:tr h="144016">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617031">
                <a:tc>
                  <a:txBody>
                    <a:bodyPr/>
                    <a:lstStyle/>
                    <a:p>
                      <a:pPr algn="l" fontAlgn="b"/>
                      <a:r>
                        <a:rPr lang="en-US" sz="1600" b="0" i="0" u="none" strike="noStrike" dirty="0">
                          <a:solidFill>
                            <a:srgbClr val="000000"/>
                          </a:solidFill>
                          <a:effectLst/>
                          <a:latin typeface="Calibri" pitchFamily="34" charset="0"/>
                          <a:cs typeface="Calibri" pitchFamily="34" charset="0"/>
                        </a:rPr>
                        <a:t>Are the recommendations just a fast track to renewable energy development? If so, should we try to do renewable energy </a:t>
                      </a:r>
                      <a:r>
                        <a:rPr lang="en-US" sz="1600" b="0" i="0" u="none" strike="noStrike" dirty="0" smtClean="0">
                          <a:solidFill>
                            <a:srgbClr val="000000"/>
                          </a:solidFill>
                          <a:effectLst/>
                          <a:latin typeface="Calibri" pitchFamily="34" charset="0"/>
                          <a:cs typeface="Calibri" pitchFamily="34" charset="0"/>
                        </a:rPr>
                        <a:t>fast, </a:t>
                      </a:r>
                      <a:r>
                        <a:rPr lang="en-US" sz="1600" b="0" i="0" u="none" strike="noStrike" dirty="0">
                          <a:solidFill>
                            <a:srgbClr val="000000"/>
                          </a:solidFill>
                          <a:effectLst/>
                          <a:latin typeface="Calibri" pitchFamily="34" charset="0"/>
                          <a:cs typeface="Calibri" pitchFamily="34" charset="0"/>
                        </a:rPr>
                        <a:t>or </a:t>
                      </a:r>
                      <a:r>
                        <a:rPr lang="en-US" sz="1600" b="0" i="0" u="none" strike="noStrike" dirty="0" smtClean="0">
                          <a:solidFill>
                            <a:srgbClr val="000000"/>
                          </a:solidFill>
                          <a:effectLst/>
                          <a:latin typeface="Calibri" pitchFamily="34" charset="0"/>
                          <a:cs typeface="Calibri" pitchFamily="34" charset="0"/>
                        </a:rPr>
                        <a:t>do </a:t>
                      </a:r>
                      <a:r>
                        <a:rPr lang="en-US" sz="1600" b="0" i="0" u="none" strike="noStrike" dirty="0">
                          <a:solidFill>
                            <a:srgbClr val="000000"/>
                          </a:solidFill>
                          <a:effectLst/>
                          <a:latin typeface="Calibri" pitchFamily="34" charset="0"/>
                          <a:cs typeface="Calibri" pitchFamily="34" charset="0"/>
                        </a:rPr>
                        <a:t>it well? </a:t>
                      </a:r>
                      <a:r>
                        <a:rPr lang="en-US" sz="1600" b="0" i="0" u="none" strike="noStrike" dirty="0" smtClean="0">
                          <a:solidFill>
                            <a:srgbClr val="000000"/>
                          </a:solidFill>
                          <a:effectLst/>
                          <a:latin typeface="Calibri" pitchFamily="34" charset="0"/>
                          <a:cs typeface="Calibri" pitchFamily="34" charset="0"/>
                        </a:rPr>
                        <a:t>For example, </a:t>
                      </a:r>
                      <a:r>
                        <a:rPr lang="en-US" sz="1600" b="0" i="0" u="none" strike="noStrike" dirty="0">
                          <a:solidFill>
                            <a:srgbClr val="000000"/>
                          </a:solidFill>
                          <a:effectLst/>
                          <a:latin typeface="Calibri" pitchFamily="34" charset="0"/>
                          <a:cs typeface="Calibri" pitchFamily="34" charset="0"/>
                        </a:rPr>
                        <a:t>the recommendations leave all </a:t>
                      </a:r>
                      <a:r>
                        <a:rPr lang="en-US" sz="1600" b="0" i="0" u="none" strike="noStrike" dirty="0" err="1">
                          <a:solidFill>
                            <a:srgbClr val="000000"/>
                          </a:solidFill>
                          <a:effectLst/>
                          <a:latin typeface="Calibri" pitchFamily="34" charset="0"/>
                          <a:cs typeface="Calibri" pitchFamily="34" charset="0"/>
                        </a:rPr>
                        <a:t>ANGLEC’s</a:t>
                      </a:r>
                      <a:r>
                        <a:rPr lang="en-US" sz="1600" b="0" i="0" u="none" strike="noStrike" dirty="0">
                          <a:solidFill>
                            <a:srgbClr val="000000"/>
                          </a:solidFill>
                          <a:effectLst/>
                          <a:latin typeface="Calibri" pitchFamily="34" charset="0"/>
                          <a:cs typeface="Calibri" pitchFamily="34" charset="0"/>
                        </a:rPr>
                        <a:t> powers in place and limit competition. Is that </a:t>
                      </a:r>
                      <a:r>
                        <a:rPr lang="en-US" sz="1600" b="0" i="0" u="none" strike="noStrike" dirty="0" smtClean="0">
                          <a:solidFill>
                            <a:srgbClr val="000000"/>
                          </a:solidFill>
                          <a:effectLst/>
                          <a:latin typeface="Calibri" pitchFamily="34" charset="0"/>
                          <a:cs typeface="Calibri" pitchFamily="34" charset="0"/>
                        </a:rPr>
                        <a:t>a good thing?</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Ron Connor</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The recommendations suggest how to do renewable energy well in the short term doing</a:t>
                      </a:r>
                      <a:r>
                        <a:rPr lang="en-US" sz="1600" b="0" i="0" u="none" strike="noStrike" baseline="0" dirty="0" smtClean="0">
                          <a:solidFill>
                            <a:srgbClr val="000000"/>
                          </a:solidFill>
                          <a:effectLst/>
                          <a:latin typeface="Calibri" pitchFamily="34" charset="0"/>
                          <a:cs typeface="Calibri" pitchFamily="34" charset="0"/>
                        </a:rPr>
                        <a:t> minimal changes; and how to keep on doing them well in the medium and long-term too. Parties other than </a:t>
                      </a:r>
                      <a:r>
                        <a:rPr lang="en-US" sz="1600" b="0" i="0" u="none" strike="noStrike" baseline="0" dirty="0" err="1" smtClean="0">
                          <a:solidFill>
                            <a:srgbClr val="000000"/>
                          </a:solidFill>
                          <a:effectLst/>
                          <a:latin typeface="Calibri" pitchFamily="34" charset="0"/>
                          <a:cs typeface="Calibri" pitchFamily="34" charset="0"/>
                        </a:rPr>
                        <a:t>ANGLEC</a:t>
                      </a:r>
                      <a:r>
                        <a:rPr lang="en-US" sz="1600" b="0" i="0" u="none" strike="noStrike" baseline="0" dirty="0" smtClean="0">
                          <a:solidFill>
                            <a:srgbClr val="000000"/>
                          </a:solidFill>
                          <a:effectLst/>
                          <a:latin typeface="Calibri" pitchFamily="34" charset="0"/>
                          <a:cs typeface="Calibri" pitchFamily="34" charset="0"/>
                        </a:rPr>
                        <a:t> can play a role under the current framework (</a:t>
                      </a:r>
                      <a:r>
                        <a:rPr lang="en-US" sz="1600" b="0" i="0" u="none" strike="noStrike" baseline="0" dirty="0" err="1" smtClean="0">
                          <a:solidFill>
                            <a:srgbClr val="000000"/>
                          </a:solidFill>
                          <a:effectLst/>
                          <a:latin typeface="Calibri" pitchFamily="34" charset="0"/>
                          <a:cs typeface="Calibri" pitchFamily="34" charset="0"/>
                        </a:rPr>
                        <a:t>IPPs</a:t>
                      </a:r>
                      <a:r>
                        <a:rPr lang="en-US" sz="1600" b="0" i="0" u="none" strike="noStrike" baseline="0" dirty="0" smtClean="0">
                          <a:solidFill>
                            <a:srgbClr val="000000"/>
                          </a:solidFill>
                          <a:effectLst/>
                          <a:latin typeface="Calibri" pitchFamily="34" charset="0"/>
                          <a:cs typeface="Calibri" pitchFamily="34" charset="0"/>
                        </a:rPr>
                        <a:t> or </a:t>
                      </a:r>
                      <a:r>
                        <a:rPr lang="en-US" sz="1600" b="0" i="0" u="none" strike="noStrike" baseline="0" dirty="0" err="1" smtClean="0">
                          <a:solidFill>
                            <a:srgbClr val="000000"/>
                          </a:solidFill>
                          <a:effectLst/>
                          <a:latin typeface="Calibri" pitchFamily="34" charset="0"/>
                          <a:cs typeface="Calibri" pitchFamily="34" charset="0"/>
                        </a:rPr>
                        <a:t>DBOM</a:t>
                      </a:r>
                      <a:r>
                        <a:rPr lang="en-US" sz="1600" b="0" i="0" u="none" strike="noStrike" baseline="0" dirty="0" smtClean="0">
                          <a:solidFill>
                            <a:srgbClr val="000000"/>
                          </a:solidFill>
                          <a:effectLst/>
                          <a:latin typeface="Calibri" pitchFamily="34" charset="0"/>
                          <a:cs typeface="Calibri" pitchFamily="34" charset="0"/>
                        </a:rPr>
                        <a:t> contractors), or with small changes (households and businesses that should be eligible for the </a:t>
                      </a:r>
                      <a:r>
                        <a:rPr lang="en-US" sz="1600" b="0" i="0" u="none" strike="noStrike" baseline="0" dirty="0" err="1" smtClean="0">
                          <a:solidFill>
                            <a:srgbClr val="000000"/>
                          </a:solidFill>
                          <a:effectLst/>
                          <a:latin typeface="Calibri" pitchFamily="34" charset="0"/>
                          <a:cs typeface="Calibri" pitchFamily="34" charset="0"/>
                        </a:rPr>
                        <a:t>SOC</a:t>
                      </a:r>
                      <a:r>
                        <a:rPr lang="en-US" sz="1600" b="0" i="0" u="none" strike="noStrike" baseline="0" dirty="0" smtClean="0">
                          <a:solidFill>
                            <a:srgbClr val="000000"/>
                          </a:solidFill>
                          <a:effectLst/>
                          <a:latin typeface="Calibri" pitchFamily="34" charset="0"/>
                          <a:cs typeface="Calibri" pitchFamily="34" charset="0"/>
                        </a:rPr>
                        <a:t>)</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6181">
                <a:tc>
                  <a:txBody>
                    <a:bodyPr/>
                    <a:lstStyle/>
                    <a:p>
                      <a:pPr algn="l" fontAlgn="b"/>
                      <a:r>
                        <a:rPr lang="en-US" sz="1600" b="0" i="0" u="none" strike="noStrike" dirty="0">
                          <a:solidFill>
                            <a:srgbClr val="000000"/>
                          </a:solidFill>
                          <a:effectLst/>
                          <a:latin typeface="Calibri" pitchFamily="34" charset="0"/>
                          <a:cs typeface="Calibri" pitchFamily="34" charset="0"/>
                        </a:rPr>
                        <a:t>The presentation referred a lot to poles. Isn’t the idea to replace poles with underground conduits? Shouldn’t the new rules take into consideration this future change?</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Noel Egan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a:t>
                      </a:r>
                      <a:r>
                        <a:rPr lang="en-US" sz="1600" b="0" i="0" u="none" strike="noStrike" baseline="0" dirty="0" smtClean="0">
                          <a:solidFill>
                            <a:srgbClr val="000000"/>
                          </a:solidFill>
                          <a:effectLst/>
                          <a:latin typeface="Calibri" pitchFamily="34" charset="0"/>
                          <a:cs typeface="Calibri" pitchFamily="34" charset="0"/>
                        </a:rPr>
                        <a:t> T</a:t>
                      </a:r>
                      <a:r>
                        <a:rPr lang="en-US" sz="1600" b="0" i="0" u="none" strike="noStrike" dirty="0" smtClean="0">
                          <a:solidFill>
                            <a:srgbClr val="000000"/>
                          </a:solidFill>
                          <a:effectLst/>
                          <a:latin typeface="Calibri" pitchFamily="34" charset="0"/>
                          <a:cs typeface="Calibri" pitchFamily="34" charset="0"/>
                        </a:rPr>
                        <a:t>he</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rules would consider any cost for</a:t>
                      </a:r>
                      <a:r>
                        <a:rPr lang="en-US" sz="1600" b="0" i="0" u="none" strike="noStrike" baseline="0" dirty="0" smtClean="0">
                          <a:solidFill>
                            <a:srgbClr val="000000"/>
                          </a:solidFill>
                          <a:effectLst/>
                          <a:latin typeface="Calibri" pitchFamily="34" charset="0"/>
                          <a:cs typeface="Calibri" pitchFamily="34" charset="0"/>
                        </a:rPr>
                        <a:t> the grid, not necessarily just poles. Also, t</a:t>
                      </a:r>
                      <a:r>
                        <a:rPr lang="en-US" sz="1600" b="0" i="0" u="none" strike="noStrike" dirty="0" smtClean="0">
                          <a:solidFill>
                            <a:srgbClr val="000000"/>
                          </a:solidFill>
                          <a:effectLst/>
                          <a:latin typeface="Calibri" pitchFamily="34" charset="0"/>
                          <a:cs typeface="Calibri" pitchFamily="34" charset="0"/>
                        </a:rPr>
                        <a:t>he </a:t>
                      </a:r>
                      <a:r>
                        <a:rPr lang="en-US" sz="1600" b="0" i="0" u="none" strike="noStrike" dirty="0">
                          <a:solidFill>
                            <a:srgbClr val="000000"/>
                          </a:solidFill>
                          <a:effectLst/>
                          <a:latin typeface="Calibri" pitchFamily="34" charset="0"/>
                          <a:cs typeface="Calibri" pitchFamily="34" charset="0"/>
                        </a:rPr>
                        <a:t>rules to acquire statutory rights to land for poles are the </a:t>
                      </a:r>
                      <a:r>
                        <a:rPr lang="en-US" sz="1600" b="0" i="0" u="none" strike="noStrike" dirty="0" smtClean="0">
                          <a:solidFill>
                            <a:srgbClr val="000000"/>
                          </a:solidFill>
                          <a:effectLst/>
                          <a:latin typeface="Calibri" pitchFamily="34" charset="0"/>
                          <a:cs typeface="Calibri" pitchFamily="34" charset="0"/>
                        </a:rPr>
                        <a:t>same as </a:t>
                      </a:r>
                      <a:r>
                        <a:rPr lang="en-US" sz="1600" b="0" i="0" u="none" strike="noStrike" dirty="0">
                          <a:solidFill>
                            <a:srgbClr val="000000"/>
                          </a:solidFill>
                          <a:effectLst/>
                          <a:latin typeface="Calibri" pitchFamily="34" charset="0"/>
                          <a:cs typeface="Calibri" pitchFamily="34" charset="0"/>
                        </a:rPr>
                        <a:t>for </a:t>
                      </a:r>
                      <a:r>
                        <a:rPr lang="en-US" sz="1600" b="0" i="0" u="none" strike="noStrike" dirty="0" smtClean="0">
                          <a:solidFill>
                            <a:srgbClr val="000000"/>
                          </a:solidFill>
                          <a:effectLst/>
                          <a:latin typeface="Calibri" pitchFamily="34" charset="0"/>
                          <a:cs typeface="Calibri" pitchFamily="34" charset="0"/>
                        </a:rPr>
                        <a:t>conduits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6181">
                <a:tc>
                  <a:txBody>
                    <a:bodyPr/>
                    <a:lstStyle/>
                    <a:p>
                      <a:pPr algn="l" fontAlgn="b"/>
                      <a:r>
                        <a:rPr lang="en-US" sz="1600" b="0" i="0" u="none" strike="noStrike" dirty="0">
                          <a:solidFill>
                            <a:srgbClr val="000000"/>
                          </a:solidFill>
                          <a:effectLst/>
                          <a:latin typeface="Calibri" pitchFamily="34" charset="0"/>
                          <a:cs typeface="Calibri" pitchFamily="34" charset="0"/>
                        </a:rPr>
                        <a:t>The solar and wind plants will also be subject to </a:t>
                      </a:r>
                      <a:r>
                        <a:rPr lang="en-US" sz="1600" b="0" i="0" u="none" strike="noStrike" dirty="0" smtClean="0">
                          <a:solidFill>
                            <a:srgbClr val="000000"/>
                          </a:solidFill>
                          <a:effectLst/>
                          <a:latin typeface="Calibri" pitchFamily="34" charset="0"/>
                          <a:cs typeface="Calibri" pitchFamily="34" charset="0"/>
                        </a:rPr>
                        <a:t>external </a:t>
                      </a:r>
                      <a:r>
                        <a:rPr lang="en-US" sz="1600" b="0" i="0" u="none" strike="noStrike" dirty="0">
                          <a:solidFill>
                            <a:srgbClr val="000000"/>
                          </a:solidFill>
                          <a:effectLst/>
                          <a:latin typeface="Calibri" pitchFamily="34" charset="0"/>
                          <a:cs typeface="Calibri" pitchFamily="34" charset="0"/>
                        </a:rPr>
                        <a:t>laws like the </a:t>
                      </a:r>
                      <a:r>
                        <a:rPr lang="en-US" sz="1600" b="0" i="0" u="none" strike="noStrike" dirty="0" smtClean="0">
                          <a:solidFill>
                            <a:srgbClr val="000000"/>
                          </a:solidFill>
                          <a:effectLst/>
                          <a:latin typeface="Calibri" pitchFamily="34" charset="0"/>
                          <a:cs typeface="Calibri" pitchFamily="34" charset="0"/>
                        </a:rPr>
                        <a:t>Civil Aviation Authority</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Noel Egan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No. This is a question of local planning approval</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6181">
                <a:tc>
                  <a:txBody>
                    <a:bodyPr/>
                    <a:lstStyle/>
                    <a:p>
                      <a:pPr algn="l" fontAlgn="b"/>
                      <a:r>
                        <a:rPr lang="en-US" sz="1600" b="0" i="0" u="none" strike="noStrike" dirty="0">
                          <a:solidFill>
                            <a:srgbClr val="000000"/>
                          </a:solidFill>
                          <a:effectLst/>
                          <a:latin typeface="Calibri" pitchFamily="34" charset="0"/>
                          <a:cs typeface="Calibri" pitchFamily="34" charset="0"/>
                        </a:rPr>
                        <a:t>Are you mandating that when a new building is developed and wants water heating, it be solar?</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Mr. Chris Mason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a:t>
                      </a:r>
                      <a:r>
                        <a:rPr lang="en-US" sz="1600" b="0" i="0" u="none" strike="noStrike" baseline="0" dirty="0" smtClean="0">
                          <a:solidFill>
                            <a:srgbClr val="000000"/>
                          </a:solidFill>
                          <a:effectLst/>
                          <a:latin typeface="Calibri" pitchFamily="34" charset="0"/>
                          <a:cs typeface="Calibri" pitchFamily="34" charset="0"/>
                        </a:rPr>
                        <a:t> This means that buildings that do not want water heating would not be forced to put one in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25752611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8879"/>
            <a:ext cx="9372600" cy="342900"/>
          </a:xfrm>
        </p:spPr>
        <p:txBody>
          <a:bodyPr/>
          <a:lstStyle/>
          <a:p>
            <a:r>
              <a:rPr lang="en-US" dirty="0"/>
              <a:t>Wrap Up: Land Use, the Environment, and </a:t>
            </a:r>
            <a:r>
              <a:rPr lang="en-US" dirty="0" smtClean="0"/>
              <a:t>Development (slide 3 of 3)</a:t>
            </a:r>
            <a:r>
              <a:rPr lang="en-US" dirty="0"/>
              <a:t/>
            </a:r>
            <a:br>
              <a:rPr lang="en-US" dirty="0"/>
            </a:b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24</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765938995"/>
              </p:ext>
            </p:extLst>
          </p:nvPr>
        </p:nvGraphicFramePr>
        <p:xfrm>
          <a:off x="272481" y="548680"/>
          <a:ext cx="9289031" cy="3518911"/>
        </p:xfrm>
        <a:graphic>
          <a:graphicData uri="http://schemas.openxmlformats.org/drawingml/2006/table">
            <a:tbl>
              <a:tblPr/>
              <a:tblGrid>
                <a:gridCol w="4104455"/>
                <a:gridCol w="1800200"/>
                <a:gridCol w="3384376"/>
              </a:tblGrid>
              <a:tr h="144016">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726181">
                <a:tc>
                  <a:txBody>
                    <a:bodyPr/>
                    <a:lstStyle/>
                    <a:p>
                      <a:pPr algn="l" fontAlgn="b"/>
                      <a:r>
                        <a:rPr lang="en-US" sz="1600" b="0" i="0" u="none" strike="noStrike" dirty="0" smtClean="0">
                          <a:solidFill>
                            <a:srgbClr val="000000"/>
                          </a:solidFill>
                          <a:effectLst/>
                          <a:latin typeface="Calibri" pitchFamily="34" charset="0"/>
                          <a:cs typeface="Calibri" pitchFamily="34" charset="0"/>
                        </a:rPr>
                        <a:t>Little or no reference is made to sustainable energy by the Government. We could reduce the load on the grid by making other changes to the building code, like requiring sustainable energy materials to be used in buildings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Noel Egan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The building code could mandate energy efficiency (equipment, material, and design) just like it</a:t>
                      </a:r>
                      <a:r>
                        <a:rPr lang="en-US" sz="1600" b="0" i="0" u="none" strike="noStrike" baseline="0" dirty="0" smtClean="0">
                          <a:solidFill>
                            <a:srgbClr val="000000"/>
                          </a:solidFill>
                          <a:effectLst/>
                          <a:latin typeface="Calibri" pitchFamily="34" charset="0"/>
                          <a:cs typeface="Calibri" pitchFamily="34" charset="0"/>
                        </a:rPr>
                        <a:t> should mandate solar water heaters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6181">
                <a:tc>
                  <a:txBody>
                    <a:bodyPr/>
                    <a:lstStyle/>
                    <a:p>
                      <a:pPr algn="l" fontAlgn="b"/>
                      <a:r>
                        <a:rPr lang="en-US" sz="1600" b="0" i="0" u="none" strike="noStrike" dirty="0" smtClean="0">
                          <a:solidFill>
                            <a:srgbClr val="000000"/>
                          </a:solidFill>
                          <a:effectLst/>
                          <a:latin typeface="Calibri" pitchFamily="34" charset="0"/>
                          <a:cs typeface="Calibri" pitchFamily="34" charset="0"/>
                        </a:rPr>
                        <a:t>Could we incorporate a requirement in </a:t>
                      </a:r>
                      <a:r>
                        <a:rPr lang="en-US" sz="1600" b="0" i="0" u="none" strike="noStrike" dirty="0">
                          <a:solidFill>
                            <a:srgbClr val="000000"/>
                          </a:solidFill>
                          <a:effectLst/>
                          <a:latin typeface="Calibri" pitchFamily="34" charset="0"/>
                          <a:cs typeface="Calibri" pitchFamily="34" charset="0"/>
                        </a:rPr>
                        <a:t>building </a:t>
                      </a:r>
                      <a:r>
                        <a:rPr lang="en-US" sz="1600" b="0" i="0" u="none" strike="noStrike" dirty="0" smtClean="0">
                          <a:solidFill>
                            <a:srgbClr val="000000"/>
                          </a:solidFill>
                          <a:effectLst/>
                          <a:latin typeface="Calibri" pitchFamily="34" charset="0"/>
                          <a:cs typeface="Calibri" pitchFamily="34" charset="0"/>
                        </a:rPr>
                        <a:t>codes</a:t>
                      </a:r>
                      <a:r>
                        <a:rPr lang="en-US" sz="1600" b="0" i="0" u="none" strike="noStrike" baseline="0" dirty="0" smtClean="0">
                          <a:solidFill>
                            <a:srgbClr val="000000"/>
                          </a:solidFill>
                          <a:effectLst/>
                          <a:latin typeface="Calibri" pitchFamily="34" charset="0"/>
                          <a:cs typeface="Calibri" pitchFamily="34" charset="0"/>
                        </a:rPr>
                        <a:t> to make renewables hurricane proof?</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Ms. Susan </a:t>
                      </a:r>
                      <a:r>
                        <a:rPr lang="en-US" sz="1600" b="0" i="0" u="none" strike="noStrike" dirty="0">
                          <a:solidFill>
                            <a:srgbClr val="000000"/>
                          </a:solidFill>
                          <a:effectLst/>
                          <a:latin typeface="Calibri" pitchFamily="34" charset="0"/>
                          <a:cs typeface="Calibri" pitchFamily="34" charset="0"/>
                        </a:rPr>
                        <a:t>Hodge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Some requirements could help (proper installation), and</a:t>
                      </a:r>
                      <a:r>
                        <a:rPr lang="en-US" sz="1600" b="0" i="0" u="none" strike="noStrike" baseline="0" dirty="0" smtClean="0">
                          <a:solidFill>
                            <a:srgbClr val="000000"/>
                          </a:solidFill>
                          <a:effectLst/>
                          <a:latin typeface="Calibri" pitchFamily="34" charset="0"/>
                          <a:cs typeface="Calibri" pitchFamily="34" charset="0"/>
                        </a:rPr>
                        <a:t> h</a:t>
                      </a:r>
                      <a:r>
                        <a:rPr lang="en-US" sz="1600" b="0" i="0" u="none" strike="noStrike" dirty="0" smtClean="0">
                          <a:solidFill>
                            <a:srgbClr val="000000"/>
                          </a:solidFill>
                          <a:effectLst/>
                          <a:latin typeface="Calibri" pitchFamily="34" charset="0"/>
                          <a:cs typeface="Calibri" pitchFamily="34" charset="0"/>
                        </a:rPr>
                        <a:t>omeowners’ insurance</a:t>
                      </a:r>
                      <a:r>
                        <a:rPr lang="en-US" sz="1600" b="0" i="0" u="none" strike="noStrike" baseline="0" dirty="0" smtClean="0">
                          <a:solidFill>
                            <a:srgbClr val="000000"/>
                          </a:solidFill>
                          <a:effectLst/>
                          <a:latin typeface="Calibri" pitchFamily="34" charset="0"/>
                          <a:cs typeface="Calibri" pitchFamily="34" charset="0"/>
                        </a:rPr>
                        <a:t> could help manage the risk. However, one cannot really ensure that anything can be fully hurricane proof</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6181">
                <a:tc>
                  <a:txBody>
                    <a:bodyPr/>
                    <a:lstStyle/>
                    <a:p>
                      <a:pPr algn="l" fontAlgn="b"/>
                      <a:r>
                        <a:rPr lang="en-US" sz="1600" b="0" i="0" u="none" strike="noStrike" dirty="0" smtClean="0">
                          <a:solidFill>
                            <a:srgbClr val="000000"/>
                          </a:solidFill>
                          <a:effectLst/>
                          <a:latin typeface="Calibri" pitchFamily="34" charset="0"/>
                          <a:cs typeface="Calibri" pitchFamily="34" charset="0"/>
                        </a:rPr>
                        <a:t>How much land would be required to meet peak demand with solar?</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N/A</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Generally,</a:t>
                      </a:r>
                      <a:r>
                        <a:rPr lang="en-US" sz="1600" b="0" i="0" u="none" strike="noStrike" baseline="0" dirty="0" smtClean="0">
                          <a:solidFill>
                            <a:srgbClr val="000000"/>
                          </a:solidFill>
                          <a:effectLst/>
                          <a:latin typeface="Calibri" pitchFamily="34" charset="0"/>
                          <a:cs typeface="Calibri" pitchFamily="34" charset="0"/>
                        </a:rPr>
                        <a:t> a</a:t>
                      </a:r>
                      <a:r>
                        <a:rPr lang="en-US" sz="1600" b="0" i="0" u="none" strike="noStrike" dirty="0" smtClean="0">
                          <a:solidFill>
                            <a:srgbClr val="000000"/>
                          </a:solidFill>
                          <a:effectLst/>
                          <a:latin typeface="Calibri" pitchFamily="34" charset="0"/>
                          <a:cs typeface="Calibri" pitchFamily="34" charset="0"/>
                        </a:rPr>
                        <a:t>bout 4-5 acres of land are required per Megawatt installed</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26139927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8879"/>
            <a:ext cx="9372600" cy="342900"/>
          </a:xfrm>
        </p:spPr>
        <p:txBody>
          <a:bodyPr/>
          <a:lstStyle/>
          <a:p>
            <a:r>
              <a:rPr lang="en-US" dirty="0"/>
              <a:t>Wrap </a:t>
            </a:r>
            <a:r>
              <a:rPr lang="en-US" dirty="0" smtClean="0"/>
              <a:t>Up: Selling Electricity from Renewables (slide 1 of 2)</a:t>
            </a:r>
            <a:r>
              <a:rPr lang="en-US" dirty="0"/>
              <a:t/>
            </a:r>
            <a:br>
              <a:rPr lang="en-US" dirty="0"/>
            </a:b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25</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548888707"/>
              </p:ext>
            </p:extLst>
          </p:nvPr>
        </p:nvGraphicFramePr>
        <p:xfrm>
          <a:off x="272481" y="548680"/>
          <a:ext cx="9289031" cy="5737860"/>
        </p:xfrm>
        <a:graphic>
          <a:graphicData uri="http://schemas.openxmlformats.org/drawingml/2006/table">
            <a:tbl>
              <a:tblPr/>
              <a:tblGrid>
                <a:gridCol w="4032447"/>
                <a:gridCol w="1656184"/>
                <a:gridCol w="3600400"/>
              </a:tblGrid>
              <a:tr h="144016">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What kind of meters should be used?</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Mr. </a:t>
                      </a:r>
                      <a:r>
                        <a:rPr lang="en-US" sz="1600" b="0" i="0" u="none" strike="noStrike" dirty="0" err="1">
                          <a:solidFill>
                            <a:srgbClr val="000000"/>
                          </a:solidFill>
                          <a:effectLst/>
                          <a:latin typeface="Calibri" pitchFamily="34" charset="0"/>
                          <a:cs typeface="Calibri" pitchFamily="34" charset="0"/>
                        </a:rPr>
                        <a:t>Ranjith</a:t>
                      </a:r>
                      <a:r>
                        <a:rPr lang="en-US" sz="1600" b="0" i="0" u="none" strike="noStrike" dirty="0">
                          <a:solidFill>
                            <a:srgbClr val="000000"/>
                          </a:solidFill>
                          <a:effectLst/>
                          <a:latin typeface="Calibri" pitchFamily="34" charset="0"/>
                          <a:cs typeface="Calibri" pitchFamily="34" charset="0"/>
                        </a:rPr>
                        <a:t> Kumara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Calibri" pitchFamily="34" charset="0"/>
                          <a:cs typeface="Calibri" pitchFamily="34" charset="0"/>
                        </a:rPr>
                        <a:t>Bidirectional meters that measure and bill </a:t>
                      </a:r>
                      <a:r>
                        <a:rPr lang="en-US" sz="1600" b="0" i="0" u="none" strike="noStrike" dirty="0" smtClean="0">
                          <a:solidFill>
                            <a:srgbClr val="000000"/>
                          </a:solidFill>
                          <a:effectLst/>
                          <a:latin typeface="Calibri" pitchFamily="34" charset="0"/>
                          <a:cs typeface="Calibri" pitchFamily="34" charset="0"/>
                        </a:rPr>
                        <a:t>two flows separately: that</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bought from </a:t>
                      </a:r>
                      <a:r>
                        <a:rPr lang="en-US" sz="1600" b="0" i="0" u="none" strike="noStrike" dirty="0" err="1" smtClean="0">
                          <a:solidFill>
                            <a:srgbClr val="000000"/>
                          </a:solidFill>
                          <a:effectLst/>
                          <a:latin typeface="Calibri" pitchFamily="34" charset="0"/>
                          <a:cs typeface="Calibri" pitchFamily="34" charset="0"/>
                        </a:rPr>
                        <a:t>ANGLEC</a:t>
                      </a:r>
                      <a:r>
                        <a:rPr lang="en-US" sz="1600" b="0" i="0" u="none" strike="noStrike" dirty="0" smtClean="0">
                          <a:solidFill>
                            <a:srgbClr val="000000"/>
                          </a:solidFill>
                          <a:effectLst/>
                          <a:latin typeface="Calibri" pitchFamily="34" charset="0"/>
                          <a:cs typeface="Calibri" pitchFamily="34" charset="0"/>
                        </a:rPr>
                        <a:t> (retail rate), and that</a:t>
                      </a:r>
                      <a:r>
                        <a:rPr lang="en-US" sz="1600" b="0" i="0" u="none" strike="noStrike" baseline="0" dirty="0" smtClean="0">
                          <a:solidFill>
                            <a:srgbClr val="000000"/>
                          </a:solidFill>
                          <a:effectLst/>
                          <a:latin typeface="Calibri" pitchFamily="34" charset="0"/>
                          <a:cs typeface="Calibri" pitchFamily="34" charset="0"/>
                        </a:rPr>
                        <a:t> sold to </a:t>
                      </a:r>
                      <a:r>
                        <a:rPr lang="en-US" sz="1600" b="0" i="0" u="none" strike="noStrike" baseline="0" dirty="0" err="1" smtClean="0">
                          <a:solidFill>
                            <a:srgbClr val="000000"/>
                          </a:solidFill>
                          <a:effectLst/>
                          <a:latin typeface="Calibri" pitchFamily="34" charset="0"/>
                          <a:cs typeface="Calibri" pitchFamily="34" charset="0"/>
                        </a:rPr>
                        <a:t>ANGLEC</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baseline="0" dirty="0" err="1" smtClean="0">
                          <a:solidFill>
                            <a:srgbClr val="000000"/>
                          </a:solidFill>
                          <a:effectLst/>
                          <a:latin typeface="Calibri" pitchFamily="34" charset="0"/>
                          <a:cs typeface="Calibri" pitchFamily="34" charset="0"/>
                        </a:rPr>
                        <a:t>SOC</a:t>
                      </a:r>
                      <a:r>
                        <a:rPr lang="en-US" sz="1600" b="0" i="0" u="none" strike="noStrike" baseline="0" dirty="0" smtClean="0">
                          <a:solidFill>
                            <a:srgbClr val="000000"/>
                          </a:solidFill>
                          <a:effectLst/>
                          <a:latin typeface="Calibri" pitchFamily="34" charset="0"/>
                          <a:cs typeface="Calibri" pitchFamily="34" charset="0"/>
                        </a:rPr>
                        <a:t> rate at avoided cost). Also, </a:t>
                      </a:r>
                      <a:r>
                        <a:rPr lang="en-US" sz="1600" b="0" i="0" u="none" strike="noStrike" baseline="0" dirty="0" err="1" smtClean="0">
                          <a:solidFill>
                            <a:srgbClr val="000000"/>
                          </a:solidFill>
                          <a:effectLst/>
                          <a:latin typeface="Calibri" pitchFamily="34" charset="0"/>
                          <a:cs typeface="Calibri" pitchFamily="34" charset="0"/>
                        </a:rPr>
                        <a:t>A</a:t>
                      </a:r>
                      <a:r>
                        <a:rPr lang="en-US" sz="1600" b="0" i="0" u="none" strike="noStrike" dirty="0" err="1" smtClean="0">
                          <a:solidFill>
                            <a:srgbClr val="000000"/>
                          </a:solidFill>
                          <a:effectLst/>
                          <a:latin typeface="Calibri" pitchFamily="34" charset="0"/>
                          <a:cs typeface="Calibri" pitchFamily="34" charset="0"/>
                        </a:rPr>
                        <a:t>NGLEC</a:t>
                      </a:r>
                      <a:r>
                        <a:rPr lang="en-US" sz="1600" b="0" i="0" u="none" strike="noStrike" dirty="0" smtClean="0">
                          <a:solidFill>
                            <a:srgbClr val="000000"/>
                          </a:solidFill>
                          <a:effectLst/>
                          <a:latin typeface="Calibri" pitchFamily="34" charset="0"/>
                          <a:cs typeface="Calibri" pitchFamily="34" charset="0"/>
                        </a:rPr>
                        <a:t> is introducing an advanced metering system (</a:t>
                      </a:r>
                      <a:r>
                        <a:rPr lang="en-US" sz="1600" b="0" i="0" u="none" strike="noStrike" dirty="0" err="1" smtClean="0">
                          <a:solidFill>
                            <a:srgbClr val="000000"/>
                          </a:solidFill>
                          <a:effectLst/>
                          <a:latin typeface="Calibri" pitchFamily="34" charset="0"/>
                          <a:cs typeface="Calibri" pitchFamily="34" charset="0"/>
                        </a:rPr>
                        <a:t>AMS</a:t>
                      </a:r>
                      <a:r>
                        <a:rPr lang="en-US" sz="1600" b="0" i="0" u="none" strike="noStrike" dirty="0" smtClean="0">
                          <a:solidFill>
                            <a:srgbClr val="000000"/>
                          </a:solidFill>
                          <a:effectLst/>
                          <a:latin typeface="Calibri" pitchFamily="34" charset="0"/>
                          <a:cs typeface="Calibri" pitchFamily="34" charset="0"/>
                        </a:rPr>
                        <a:t>) over next 3-5 years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What are the guarantees that </a:t>
                      </a:r>
                      <a:r>
                        <a:rPr lang="en-US" sz="1600" b="0" i="0" u="none" strike="noStrike" dirty="0" err="1">
                          <a:solidFill>
                            <a:srgbClr val="000000"/>
                          </a:solidFill>
                          <a:effectLst/>
                          <a:latin typeface="Calibri" pitchFamily="34" charset="0"/>
                          <a:cs typeface="Calibri" pitchFamily="34" charset="0"/>
                        </a:rPr>
                        <a:t>ANGLEC</a:t>
                      </a:r>
                      <a:r>
                        <a:rPr lang="en-US" sz="1600" b="0" i="0" u="none" strike="noStrike" dirty="0">
                          <a:solidFill>
                            <a:srgbClr val="000000"/>
                          </a:solidFill>
                          <a:effectLst/>
                          <a:latin typeface="Calibri" pitchFamily="34" charset="0"/>
                          <a:cs typeface="Calibri" pitchFamily="34" charset="0"/>
                        </a:rPr>
                        <a:t> will purchase the </a:t>
                      </a:r>
                      <a:r>
                        <a:rPr lang="en-US" sz="1600" b="0" i="0" u="none" strike="noStrike" dirty="0" smtClean="0">
                          <a:solidFill>
                            <a:srgbClr val="000000"/>
                          </a:solidFill>
                          <a:effectLst/>
                          <a:latin typeface="Calibri" pitchFamily="34" charset="0"/>
                          <a:cs typeface="Calibri" pitchFamily="34" charset="0"/>
                        </a:rPr>
                        <a:t>excess electricity?</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Ms. Susan </a:t>
                      </a:r>
                      <a:r>
                        <a:rPr lang="en-US" sz="1600" b="0" i="0" u="none" strike="noStrike" dirty="0">
                          <a:solidFill>
                            <a:srgbClr val="000000"/>
                          </a:solidFill>
                          <a:effectLst/>
                          <a:latin typeface="Calibri" pitchFamily="34" charset="0"/>
                          <a:cs typeface="Calibri" pitchFamily="34" charset="0"/>
                        </a:rPr>
                        <a:t>Hodge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An </a:t>
                      </a:r>
                      <a:r>
                        <a:rPr lang="en-US" sz="1600" b="0" i="0" u="none" strike="noStrike" baseline="0" dirty="0" smtClean="0">
                          <a:solidFill>
                            <a:srgbClr val="000000"/>
                          </a:solidFill>
                          <a:effectLst/>
                          <a:latin typeface="Calibri" pitchFamily="34" charset="0"/>
                          <a:cs typeface="Calibri" pitchFamily="34" charset="0"/>
                        </a:rPr>
                        <a:t>enforceable Standard Offer Contract between </a:t>
                      </a:r>
                      <a:r>
                        <a:rPr lang="en-US" sz="1600" b="0" i="0" u="none" strike="noStrike" baseline="0" dirty="0" err="1" smtClean="0">
                          <a:solidFill>
                            <a:srgbClr val="000000"/>
                          </a:solidFill>
                          <a:effectLst/>
                          <a:latin typeface="Calibri" pitchFamily="34" charset="0"/>
                          <a:cs typeface="Calibri" pitchFamily="34" charset="0"/>
                        </a:rPr>
                        <a:t>ANGLEC</a:t>
                      </a:r>
                      <a:r>
                        <a:rPr lang="en-US" sz="1600" b="0" i="0" u="none" strike="noStrike" baseline="0" dirty="0" smtClean="0">
                          <a:solidFill>
                            <a:srgbClr val="000000"/>
                          </a:solidFill>
                          <a:effectLst/>
                          <a:latin typeface="Calibri" pitchFamily="34" charset="0"/>
                          <a:cs typeface="Calibri" pitchFamily="34" charset="0"/>
                        </a:rPr>
                        <a:t> and the customers, issued following </a:t>
                      </a:r>
                      <a:r>
                        <a:rPr lang="en-US" sz="1600" b="0" i="0" u="none" strike="noStrike" baseline="0" dirty="0" err="1" smtClean="0">
                          <a:solidFill>
                            <a:srgbClr val="000000"/>
                          </a:solidFill>
                          <a:effectLst/>
                          <a:latin typeface="Calibri" pitchFamily="34" charset="0"/>
                          <a:cs typeface="Calibri" pitchFamily="34" charset="0"/>
                        </a:rPr>
                        <a:t>ANGLEC’s</a:t>
                      </a:r>
                      <a:r>
                        <a:rPr lang="en-US" sz="1600" b="0" i="0" u="none" strike="noStrike" baseline="0" dirty="0" smtClean="0">
                          <a:solidFill>
                            <a:srgbClr val="000000"/>
                          </a:solidFill>
                          <a:effectLst/>
                          <a:latin typeface="Calibri" pitchFamily="34" charset="0"/>
                          <a:cs typeface="Calibri" pitchFamily="34" charset="0"/>
                        </a:rPr>
                        <a:t> Corporate Rules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Is a 15% penetration </a:t>
                      </a:r>
                      <a:r>
                        <a:rPr lang="en-US" sz="1600" b="0" i="0" u="none" strike="noStrike" dirty="0" smtClean="0">
                          <a:solidFill>
                            <a:srgbClr val="000000"/>
                          </a:solidFill>
                          <a:effectLst/>
                          <a:latin typeface="Calibri" pitchFamily="34" charset="0"/>
                          <a:cs typeface="Calibri" pitchFamily="34" charset="0"/>
                        </a:rPr>
                        <a:t>for renewables high </a:t>
                      </a:r>
                      <a:r>
                        <a:rPr lang="en-US" sz="1600" b="0" i="0" u="none" strike="noStrike" dirty="0">
                          <a:solidFill>
                            <a:srgbClr val="000000"/>
                          </a:solidFill>
                          <a:effectLst/>
                          <a:latin typeface="Calibri" pitchFamily="34" charset="0"/>
                          <a:cs typeface="Calibri" pitchFamily="34" charset="0"/>
                        </a:rPr>
                        <a:t>based on your experience? Did you recommend a </a:t>
                      </a:r>
                      <a:r>
                        <a:rPr lang="en-US" sz="1600" b="0" i="0" u="none" strike="noStrike" dirty="0" smtClean="0">
                          <a:solidFill>
                            <a:srgbClr val="000000"/>
                          </a:solidFill>
                          <a:effectLst/>
                          <a:latin typeface="Calibri" pitchFamily="34" charset="0"/>
                          <a:cs typeface="Calibri" pitchFamily="34" charset="0"/>
                        </a:rPr>
                        <a:t>specific penetration </a:t>
                      </a:r>
                      <a:r>
                        <a:rPr lang="en-US" sz="1600" b="0" i="0" u="none" strike="noStrike" dirty="0">
                          <a:solidFill>
                            <a:srgbClr val="000000"/>
                          </a:solidFill>
                          <a:effectLst/>
                          <a:latin typeface="Calibri" pitchFamily="34" charset="0"/>
                          <a:cs typeface="Calibri" pitchFamily="34" charset="0"/>
                        </a:rPr>
                        <a:t>percentage? What if just one </a:t>
                      </a:r>
                      <a:r>
                        <a:rPr lang="en-US" sz="1600" b="0" i="0" u="none" strike="noStrike" dirty="0" smtClean="0">
                          <a:solidFill>
                            <a:srgbClr val="000000"/>
                          </a:solidFill>
                          <a:effectLst/>
                          <a:latin typeface="Calibri" pitchFamily="34" charset="0"/>
                          <a:cs typeface="Calibri" pitchFamily="34" charset="0"/>
                        </a:rPr>
                        <a:t>big entity </a:t>
                      </a:r>
                      <a:r>
                        <a:rPr lang="en-US" sz="1600" b="0" i="0" u="none" strike="noStrike" dirty="0">
                          <a:solidFill>
                            <a:srgbClr val="000000"/>
                          </a:solidFill>
                          <a:effectLst/>
                          <a:latin typeface="Calibri" pitchFamily="34" charset="0"/>
                          <a:cs typeface="Calibri" pitchFamily="34" charset="0"/>
                        </a:rPr>
                        <a:t>takes it up?</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Ms. Trudy Nixon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a:solidFill>
                            <a:srgbClr val="000000"/>
                          </a:solidFill>
                          <a:effectLst/>
                          <a:latin typeface="Calibri" pitchFamily="34" charset="0"/>
                          <a:cs typeface="Calibri" pitchFamily="34" charset="0"/>
                        </a:rPr>
                        <a:t>It is relatively high (but </a:t>
                      </a:r>
                      <a:r>
                        <a:rPr lang="en-US" sz="1600" b="0" i="0" u="none" strike="noStrike" dirty="0" smtClean="0">
                          <a:solidFill>
                            <a:srgbClr val="000000"/>
                          </a:solidFill>
                          <a:effectLst/>
                          <a:latin typeface="Calibri" pitchFamily="34" charset="0"/>
                          <a:cs typeface="Calibri" pitchFamily="34" charset="0"/>
                        </a:rPr>
                        <a:t>note: </a:t>
                      </a:r>
                      <a:r>
                        <a:rPr lang="en-US" sz="1600" b="0" i="0" u="none" strike="noStrike" dirty="0">
                          <a:solidFill>
                            <a:srgbClr val="000000"/>
                          </a:solidFill>
                          <a:effectLst/>
                          <a:latin typeface="Calibri" pitchFamily="34" charset="0"/>
                          <a:cs typeface="Calibri" pitchFamily="34" charset="0"/>
                        </a:rPr>
                        <a:t>it combines utility and distributed scale). This study didn’t look into which </a:t>
                      </a:r>
                      <a:r>
                        <a:rPr lang="en-US" sz="1600" b="0" i="0" u="none" strike="noStrike" dirty="0" smtClean="0">
                          <a:solidFill>
                            <a:srgbClr val="000000"/>
                          </a:solidFill>
                          <a:effectLst/>
                          <a:latin typeface="Calibri" pitchFamily="34" charset="0"/>
                          <a:cs typeface="Calibri" pitchFamily="34" charset="0"/>
                        </a:rPr>
                        <a:t>cap should be</a:t>
                      </a:r>
                      <a:r>
                        <a:rPr lang="en-US" sz="1600" b="0" i="0" u="none" strike="noStrike" baseline="0" dirty="0" smtClean="0">
                          <a:solidFill>
                            <a:srgbClr val="000000"/>
                          </a:solidFill>
                          <a:effectLst/>
                          <a:latin typeface="Calibri" pitchFamily="34" charset="0"/>
                          <a:cs typeface="Calibri" pitchFamily="34" charset="0"/>
                        </a:rPr>
                        <a:t> implemented</a:t>
                      </a:r>
                      <a:r>
                        <a:rPr lang="en-US" sz="1600" b="0" i="0" u="none" strike="noStrike" dirty="0" smtClean="0">
                          <a:solidFill>
                            <a:srgbClr val="000000"/>
                          </a:solidFill>
                          <a:effectLst/>
                          <a:latin typeface="Calibri" pitchFamily="34" charset="0"/>
                          <a:cs typeface="Calibri" pitchFamily="34" charset="0"/>
                        </a:rPr>
                        <a:t>—it is not </a:t>
                      </a:r>
                      <a:r>
                        <a:rPr lang="en-US" sz="1600" b="0" i="0" u="none" strike="noStrike" dirty="0">
                          <a:solidFill>
                            <a:srgbClr val="000000"/>
                          </a:solidFill>
                          <a:effectLst/>
                          <a:latin typeface="Calibri" pitchFamily="34" charset="0"/>
                          <a:cs typeface="Calibri" pitchFamily="34" charset="0"/>
                        </a:rPr>
                        <a:t>a technical study. </a:t>
                      </a:r>
                      <a:r>
                        <a:rPr lang="en-US" sz="1600" b="0" i="0" u="none" strike="noStrike" dirty="0" smtClean="0">
                          <a:solidFill>
                            <a:srgbClr val="000000"/>
                          </a:solidFill>
                          <a:effectLst/>
                          <a:latin typeface="Calibri" pitchFamily="34" charset="0"/>
                          <a:cs typeface="Calibri" pitchFamily="34" charset="0"/>
                        </a:rPr>
                        <a:t>A</a:t>
                      </a:r>
                      <a:r>
                        <a:rPr lang="en-US" sz="1600" b="0" i="0" u="none" strike="noStrike" baseline="0" dirty="0" smtClean="0">
                          <a:solidFill>
                            <a:srgbClr val="000000"/>
                          </a:solidFill>
                          <a:effectLst/>
                          <a:latin typeface="Calibri" pitchFamily="34" charset="0"/>
                          <a:cs typeface="Calibri" pitchFamily="34" charset="0"/>
                        </a:rPr>
                        <a:t> big </a:t>
                      </a:r>
                      <a:r>
                        <a:rPr lang="en-US" sz="1600" b="0" i="0" u="none" strike="noStrike" dirty="0" smtClean="0">
                          <a:solidFill>
                            <a:srgbClr val="000000"/>
                          </a:solidFill>
                          <a:effectLst/>
                          <a:latin typeface="Calibri" pitchFamily="34" charset="0"/>
                          <a:cs typeface="Calibri" pitchFamily="34" charset="0"/>
                        </a:rPr>
                        <a:t>entity would </a:t>
                      </a:r>
                      <a:r>
                        <a:rPr lang="en-US" sz="1600" b="0" i="0" u="none" strike="noStrike" dirty="0">
                          <a:solidFill>
                            <a:srgbClr val="000000"/>
                          </a:solidFill>
                          <a:effectLst/>
                          <a:latin typeface="Calibri" pitchFamily="34" charset="0"/>
                          <a:cs typeface="Calibri" pitchFamily="34" charset="0"/>
                        </a:rPr>
                        <a:t>not be </a:t>
                      </a:r>
                      <a:r>
                        <a:rPr lang="en-US" sz="1600" b="0" i="0" u="none" strike="noStrike" dirty="0" smtClean="0">
                          <a:solidFill>
                            <a:srgbClr val="000000"/>
                          </a:solidFill>
                          <a:effectLst/>
                          <a:latin typeface="Calibri" pitchFamily="34" charset="0"/>
                          <a:cs typeface="Calibri" pitchFamily="34" charset="0"/>
                        </a:rPr>
                        <a:t>at </a:t>
                      </a:r>
                      <a:r>
                        <a:rPr lang="en-US" sz="1600" b="0" i="0" u="none" strike="noStrike" dirty="0">
                          <a:solidFill>
                            <a:srgbClr val="000000"/>
                          </a:solidFill>
                          <a:effectLst/>
                          <a:latin typeface="Calibri" pitchFamily="34" charset="0"/>
                          <a:cs typeface="Calibri" pitchFamily="34" charset="0"/>
                        </a:rPr>
                        <a:t>distributed scale, but would enter separately at utility </a:t>
                      </a:r>
                      <a:r>
                        <a:rPr lang="en-US" sz="1600" b="0" i="0" u="none" strike="noStrike" dirty="0" smtClean="0">
                          <a:solidFill>
                            <a:srgbClr val="000000"/>
                          </a:solidFill>
                          <a:effectLst/>
                          <a:latin typeface="Calibri" pitchFamily="34" charset="0"/>
                          <a:cs typeface="Calibri" pitchFamily="34" charset="0"/>
                        </a:rPr>
                        <a:t>scale; it would not</a:t>
                      </a:r>
                      <a:r>
                        <a:rPr lang="en-US" sz="1600" b="0" i="0" u="none" strike="noStrike" baseline="0" dirty="0" smtClean="0">
                          <a:solidFill>
                            <a:srgbClr val="000000"/>
                          </a:solidFill>
                          <a:effectLst/>
                          <a:latin typeface="Calibri" pitchFamily="34" charset="0"/>
                          <a:cs typeface="Calibri" pitchFamily="34" charset="0"/>
                        </a:rPr>
                        <a:t> ‘eat up’ any part of the cap</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A 15% cap is not enough in the long term, and would set up </a:t>
                      </a:r>
                      <a:r>
                        <a:rPr lang="en-US" sz="1600" b="0" i="0" u="none" strike="noStrike" dirty="0" err="1">
                          <a:solidFill>
                            <a:srgbClr val="000000"/>
                          </a:solidFill>
                          <a:effectLst/>
                          <a:latin typeface="Calibri" pitchFamily="34" charset="0"/>
                          <a:cs typeface="Calibri" pitchFamily="34" charset="0"/>
                        </a:rPr>
                        <a:t>ANGLEC</a:t>
                      </a:r>
                      <a:r>
                        <a:rPr lang="en-US" sz="1600" b="0" i="0" u="none" strike="noStrike" dirty="0">
                          <a:solidFill>
                            <a:srgbClr val="000000"/>
                          </a:solidFill>
                          <a:effectLst/>
                          <a:latin typeface="Calibri" pitchFamily="34" charset="0"/>
                          <a:cs typeface="Calibri" pitchFamily="34" charset="0"/>
                        </a:rPr>
                        <a:t> for failure. </a:t>
                      </a:r>
                      <a:r>
                        <a:rPr lang="en-US" sz="1600" b="0" i="0" u="none" strike="noStrike" dirty="0" smtClean="0">
                          <a:solidFill>
                            <a:srgbClr val="000000"/>
                          </a:solidFill>
                          <a:effectLst/>
                          <a:latin typeface="Calibri" pitchFamily="34" charset="0"/>
                          <a:cs typeface="Calibri" pitchFamily="34" charset="0"/>
                        </a:rPr>
                        <a:t>Tuvalu </a:t>
                      </a:r>
                      <a:r>
                        <a:rPr lang="en-US" sz="1600" b="0" i="0" u="none" strike="noStrike" dirty="0">
                          <a:solidFill>
                            <a:srgbClr val="000000"/>
                          </a:solidFill>
                          <a:effectLst/>
                          <a:latin typeface="Calibri" pitchFamily="34" charset="0"/>
                          <a:cs typeface="Calibri" pitchFamily="34" charset="0"/>
                        </a:rPr>
                        <a:t>Island gets funding to go 100% </a:t>
                      </a:r>
                      <a:r>
                        <a:rPr lang="en-US" sz="1600" b="0" i="0" u="none" strike="noStrike" dirty="0" smtClean="0">
                          <a:solidFill>
                            <a:srgbClr val="000000"/>
                          </a:solidFill>
                          <a:effectLst/>
                          <a:latin typeface="Calibri" pitchFamily="34" charset="0"/>
                          <a:cs typeface="Calibri" pitchFamily="34" charset="0"/>
                        </a:rPr>
                        <a:t>renewables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Mr. Sutcliffe Hodge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Calibri" pitchFamily="34" charset="0"/>
                          <a:cs typeface="Calibri" pitchFamily="34" charset="0"/>
                        </a:rPr>
                        <a:t>It can be an adjustable target based on technical and economic </a:t>
                      </a:r>
                      <a:r>
                        <a:rPr lang="en-US" sz="1600" b="0" i="0" u="none" strike="noStrike" dirty="0" smtClean="0">
                          <a:solidFill>
                            <a:srgbClr val="000000"/>
                          </a:solidFill>
                          <a:effectLst/>
                          <a:latin typeface="Calibri" pitchFamily="34" charset="0"/>
                          <a:cs typeface="Calibri" pitchFamily="34" charset="0"/>
                        </a:rPr>
                        <a:t>factors. </a:t>
                      </a:r>
                      <a:r>
                        <a:rPr lang="en-US" sz="1600" b="0" i="0" u="none" strike="noStrike" baseline="0" dirty="0" smtClean="0">
                          <a:solidFill>
                            <a:srgbClr val="000000"/>
                          </a:solidFill>
                          <a:effectLst/>
                          <a:latin typeface="Calibri" pitchFamily="34" charset="0"/>
                          <a:cs typeface="Calibri" pitchFamily="34" charset="0"/>
                        </a:rPr>
                        <a:t>T</a:t>
                      </a:r>
                      <a:r>
                        <a:rPr lang="en-US" sz="1600" b="0" i="0" u="none" strike="noStrike" dirty="0" smtClean="0">
                          <a:solidFill>
                            <a:srgbClr val="000000"/>
                          </a:solidFill>
                          <a:effectLst/>
                          <a:latin typeface="Calibri" pitchFamily="34" charset="0"/>
                          <a:cs typeface="Calibri" pitchFamily="34" charset="0"/>
                        </a:rPr>
                        <a:t>he total cap is a dynamic concept—can upgrade the grid, and once that is done, can increase the cap to what is technically/economically feasible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32937284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8879"/>
            <a:ext cx="9372600" cy="342900"/>
          </a:xfrm>
        </p:spPr>
        <p:txBody>
          <a:bodyPr/>
          <a:lstStyle/>
          <a:p>
            <a:r>
              <a:rPr lang="en-US" dirty="0"/>
              <a:t>Wrap </a:t>
            </a:r>
            <a:r>
              <a:rPr lang="en-US" dirty="0" smtClean="0"/>
              <a:t>Up: Selling Electricity from Renewables (slide 2 of 2)</a:t>
            </a:r>
            <a:r>
              <a:rPr lang="en-US" dirty="0"/>
              <a:t/>
            </a:r>
            <a:br>
              <a:rPr lang="en-US" dirty="0"/>
            </a:b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26</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04096757"/>
              </p:ext>
            </p:extLst>
          </p:nvPr>
        </p:nvGraphicFramePr>
        <p:xfrm>
          <a:off x="272481" y="548680"/>
          <a:ext cx="9289031" cy="2061210"/>
        </p:xfrm>
        <a:graphic>
          <a:graphicData uri="http://schemas.openxmlformats.org/drawingml/2006/table">
            <a:tbl>
              <a:tblPr/>
              <a:tblGrid>
                <a:gridCol w="4032447"/>
                <a:gridCol w="1656184"/>
                <a:gridCol w="3600400"/>
              </a:tblGrid>
              <a:tr h="144016">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Can customers benefit from the cheaper costs </a:t>
                      </a:r>
                      <a:r>
                        <a:rPr lang="en-US" sz="1600" b="0" i="0" u="none" strike="noStrike" dirty="0" smtClean="0">
                          <a:solidFill>
                            <a:srgbClr val="000000"/>
                          </a:solidFill>
                          <a:effectLst/>
                          <a:latin typeface="Calibri" pitchFamily="34" charset="0"/>
                          <a:cs typeface="Calibri" pitchFamily="34" charset="0"/>
                        </a:rPr>
                        <a:t>of utility </a:t>
                      </a:r>
                      <a:r>
                        <a:rPr lang="en-US" sz="1600" b="0" i="0" u="none" strike="noStrike" dirty="0">
                          <a:solidFill>
                            <a:srgbClr val="000000"/>
                          </a:solidFill>
                          <a:effectLst/>
                          <a:latin typeface="Calibri" pitchFamily="34" charset="0"/>
                          <a:cs typeface="Calibri" pitchFamily="34" charset="0"/>
                        </a:rPr>
                        <a:t>scale </a:t>
                      </a:r>
                      <a:r>
                        <a:rPr lang="en-US" sz="1600" b="0" i="0" u="none" strike="noStrike" dirty="0" smtClean="0">
                          <a:solidFill>
                            <a:srgbClr val="000000"/>
                          </a:solidFill>
                          <a:effectLst/>
                          <a:latin typeface="Calibri" pitchFamily="34" charset="0"/>
                          <a:cs typeface="Calibri" pitchFamily="34" charset="0"/>
                        </a:rPr>
                        <a:t>renewables?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Mr. Peter Quinn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a:solidFill>
                            <a:srgbClr val="000000"/>
                          </a:solidFill>
                          <a:effectLst/>
                          <a:latin typeface="Calibri" pitchFamily="34" charset="0"/>
                          <a:cs typeface="Calibri" pitchFamily="34" charset="0"/>
                        </a:rPr>
                        <a:t>Yes. </a:t>
                      </a:r>
                      <a:r>
                        <a:rPr lang="en-US" sz="1600" b="0" i="0" u="none" strike="noStrike" dirty="0" smtClean="0">
                          <a:solidFill>
                            <a:srgbClr val="000000"/>
                          </a:solidFill>
                          <a:effectLst/>
                          <a:latin typeface="Calibri" pitchFamily="34" charset="0"/>
                          <a:cs typeface="Calibri" pitchFamily="34" charset="0"/>
                        </a:rPr>
                        <a:t>Just like the</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pass-through </a:t>
                      </a:r>
                      <a:r>
                        <a:rPr lang="en-US" sz="1600" b="0" i="0" u="none" strike="noStrike" dirty="0">
                          <a:solidFill>
                            <a:srgbClr val="000000"/>
                          </a:solidFill>
                          <a:effectLst/>
                          <a:latin typeface="Calibri" pitchFamily="34" charset="0"/>
                          <a:cs typeface="Calibri" pitchFamily="34" charset="0"/>
                        </a:rPr>
                        <a:t>of fuel, </a:t>
                      </a:r>
                      <a:r>
                        <a:rPr lang="en-US" sz="1600" b="0" i="0" u="none" strike="noStrike" dirty="0" smtClean="0">
                          <a:solidFill>
                            <a:srgbClr val="000000"/>
                          </a:solidFill>
                          <a:effectLst/>
                          <a:latin typeface="Calibri" pitchFamily="34" charset="0"/>
                          <a:cs typeface="Calibri" pitchFamily="34" charset="0"/>
                        </a:rPr>
                        <a:t>cost </a:t>
                      </a:r>
                      <a:r>
                        <a:rPr lang="en-US" sz="1600" b="0" i="0" u="none" strike="noStrike" dirty="0">
                          <a:solidFill>
                            <a:srgbClr val="000000"/>
                          </a:solidFill>
                          <a:effectLst/>
                          <a:latin typeface="Calibri" pitchFamily="34" charset="0"/>
                          <a:cs typeface="Calibri" pitchFamily="34" charset="0"/>
                        </a:rPr>
                        <a:t>savings would </a:t>
                      </a:r>
                      <a:r>
                        <a:rPr lang="en-US" sz="1600" b="0" i="0" u="none" strike="noStrike" dirty="0" smtClean="0">
                          <a:solidFill>
                            <a:srgbClr val="000000"/>
                          </a:solidFill>
                          <a:effectLst/>
                          <a:latin typeface="Calibri" pitchFamily="34" charset="0"/>
                          <a:cs typeface="Calibri" pitchFamily="34" charset="0"/>
                        </a:rPr>
                        <a:t>also have </a:t>
                      </a:r>
                      <a:r>
                        <a:rPr lang="en-US" sz="1600" b="0" i="0" u="none" strike="noStrike" dirty="0">
                          <a:solidFill>
                            <a:srgbClr val="000000"/>
                          </a:solidFill>
                          <a:effectLst/>
                          <a:latin typeface="Calibri" pitchFamily="34" charset="0"/>
                          <a:cs typeface="Calibri" pitchFamily="34" charset="0"/>
                        </a:rPr>
                        <a:t>to be passed through to customers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If a customer generates some of </a:t>
                      </a:r>
                      <a:r>
                        <a:rPr lang="en-US" sz="1600" b="0" i="0" u="none" strike="noStrike" dirty="0" smtClean="0">
                          <a:solidFill>
                            <a:srgbClr val="000000"/>
                          </a:solidFill>
                          <a:effectLst/>
                          <a:latin typeface="Calibri" pitchFamily="34" charset="0"/>
                          <a:cs typeface="Calibri" pitchFamily="34" charset="0"/>
                        </a:rPr>
                        <a:t>his or her own </a:t>
                      </a:r>
                      <a:r>
                        <a:rPr lang="en-US" sz="1600" b="0" i="0" u="none" strike="noStrike" dirty="0">
                          <a:solidFill>
                            <a:srgbClr val="000000"/>
                          </a:solidFill>
                          <a:effectLst/>
                          <a:latin typeface="Calibri" pitchFamily="34" charset="0"/>
                          <a:cs typeface="Calibri" pitchFamily="34" charset="0"/>
                        </a:rPr>
                        <a:t>electricity with renewables, will he or she still have to pay the other tariffs for energy, capacity, </a:t>
                      </a:r>
                      <a:r>
                        <a:rPr lang="en-US" sz="1600" b="0" i="0" u="none" strike="noStrike" dirty="0" smtClean="0">
                          <a:solidFill>
                            <a:srgbClr val="000000"/>
                          </a:solidFill>
                          <a:effectLst/>
                          <a:latin typeface="Calibri" pitchFamily="34" charset="0"/>
                          <a:cs typeface="Calibri" pitchFamily="34" charset="0"/>
                        </a:rPr>
                        <a:t>and connection</a:t>
                      </a:r>
                      <a:r>
                        <a:rPr lang="en-US" sz="1600" b="0" i="0" u="none" strike="noStrike" dirty="0">
                          <a:solidFill>
                            <a:srgbClr val="000000"/>
                          </a:solidFill>
                          <a:effectLst/>
                          <a:latin typeface="Calibri" pitchFamily="34" charset="0"/>
                          <a:cs typeface="Calibri" pitchFamily="34" charset="0"/>
                        </a:rPr>
                        <a:t>?</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Mr. Connor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a:solidFill>
                            <a:srgbClr val="000000"/>
                          </a:solidFill>
                          <a:effectLst/>
                          <a:latin typeface="Calibri" pitchFamily="34" charset="0"/>
                          <a:cs typeface="Calibri" pitchFamily="34" charset="0"/>
                        </a:rPr>
                        <a:t>Yes. In general, customers would pay for services they use, and not pay for services they do not use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4019578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8879"/>
            <a:ext cx="9372600" cy="342900"/>
          </a:xfrm>
        </p:spPr>
        <p:txBody>
          <a:bodyPr/>
          <a:lstStyle/>
          <a:p>
            <a:r>
              <a:rPr lang="en-US" dirty="0"/>
              <a:t>Wrap </a:t>
            </a:r>
            <a:r>
              <a:rPr lang="en-US" dirty="0" smtClean="0"/>
              <a:t>Up: Other Comments (slide 1 of 3)</a:t>
            </a: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27</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835027613"/>
              </p:ext>
            </p:extLst>
          </p:nvPr>
        </p:nvGraphicFramePr>
        <p:xfrm>
          <a:off x="272481" y="548680"/>
          <a:ext cx="9289031" cy="5737860"/>
        </p:xfrm>
        <a:graphic>
          <a:graphicData uri="http://schemas.openxmlformats.org/drawingml/2006/table">
            <a:tbl>
              <a:tblPr/>
              <a:tblGrid>
                <a:gridCol w="3744415"/>
                <a:gridCol w="1656184"/>
                <a:gridCol w="3888432"/>
              </a:tblGrid>
              <a:tr h="144016">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What financing instruments are available to promote sustainable energy?</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Mr. David </a:t>
                      </a:r>
                      <a:r>
                        <a:rPr lang="en-US" sz="1600" b="0" i="0" u="none" strike="noStrike" dirty="0" err="1">
                          <a:solidFill>
                            <a:srgbClr val="000000"/>
                          </a:solidFill>
                          <a:effectLst/>
                          <a:latin typeface="Calibri" pitchFamily="34" charset="0"/>
                          <a:cs typeface="Calibri" pitchFamily="34" charset="0"/>
                        </a:rPr>
                        <a:t>Gumbs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a:solidFill>
                            <a:srgbClr val="000000"/>
                          </a:solidFill>
                          <a:effectLst/>
                          <a:latin typeface="Calibri" pitchFamily="34" charset="0"/>
                          <a:cs typeface="Calibri" pitchFamily="34" charset="0"/>
                        </a:rPr>
                        <a:t>Tools include low-cost loans; risk sharing/loan guarantee </a:t>
                      </a:r>
                      <a:r>
                        <a:rPr lang="en-US" sz="1600" b="0" i="0" u="none" strike="noStrike" dirty="0" smtClean="0">
                          <a:solidFill>
                            <a:srgbClr val="000000"/>
                          </a:solidFill>
                          <a:effectLst/>
                          <a:latin typeface="Calibri" pitchFamily="34" charset="0"/>
                          <a:cs typeface="Calibri" pitchFamily="34" charset="0"/>
                        </a:rPr>
                        <a:t>facilities for banks; and grants </a:t>
                      </a:r>
                      <a:r>
                        <a:rPr lang="en-US" sz="1600" b="0" i="0" u="none" strike="noStrike" dirty="0">
                          <a:solidFill>
                            <a:srgbClr val="000000"/>
                          </a:solidFill>
                          <a:effectLst/>
                          <a:latin typeface="Calibri" pitchFamily="34" charset="0"/>
                          <a:cs typeface="Calibri" pitchFamily="34" charset="0"/>
                        </a:rPr>
                        <a:t>for feasibility studies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The</a:t>
                      </a:r>
                      <a:r>
                        <a:rPr lang="en-US" sz="1600" b="0" i="0" u="none" strike="noStrike" baseline="0" dirty="0" smtClean="0">
                          <a:solidFill>
                            <a:srgbClr val="000000"/>
                          </a:solidFill>
                          <a:effectLst/>
                          <a:latin typeface="Calibri" pitchFamily="34" charset="0"/>
                          <a:cs typeface="Calibri" pitchFamily="34" charset="0"/>
                        </a:rPr>
                        <a:t> framework should</a:t>
                      </a:r>
                      <a:r>
                        <a:rPr lang="en-US" sz="1600" b="0" i="0" u="none" strike="noStrike" dirty="0" smtClean="0">
                          <a:solidFill>
                            <a:srgbClr val="000000"/>
                          </a:solidFill>
                          <a:effectLst/>
                          <a:latin typeface="Calibri" pitchFamily="34" charset="0"/>
                          <a:cs typeface="Calibri" pitchFamily="34" charset="0"/>
                        </a:rPr>
                        <a:t> </a:t>
                      </a:r>
                      <a:r>
                        <a:rPr lang="en-US" sz="1600" b="0" i="0" u="none" strike="noStrike" dirty="0">
                          <a:solidFill>
                            <a:srgbClr val="000000"/>
                          </a:solidFill>
                          <a:effectLst/>
                          <a:latin typeface="Calibri" pitchFamily="34" charset="0"/>
                          <a:cs typeface="Calibri" pitchFamily="34" charset="0"/>
                        </a:rPr>
                        <a:t>ensure that </a:t>
                      </a:r>
                      <a:r>
                        <a:rPr lang="en-US" sz="1600" b="0" i="0" u="none" strike="noStrike" dirty="0" err="1">
                          <a:solidFill>
                            <a:srgbClr val="000000"/>
                          </a:solidFill>
                          <a:effectLst/>
                          <a:latin typeface="Calibri" pitchFamily="34" charset="0"/>
                          <a:cs typeface="Calibri" pitchFamily="34" charset="0"/>
                        </a:rPr>
                        <a:t>ANGLEC</a:t>
                      </a:r>
                      <a:r>
                        <a:rPr lang="en-US" sz="1600" b="0" i="0" u="none" strike="noStrike" dirty="0">
                          <a:solidFill>
                            <a:srgbClr val="000000"/>
                          </a:solidFill>
                          <a:effectLst/>
                          <a:latin typeface="Calibri" pitchFamily="34" charset="0"/>
                          <a:cs typeface="Calibri" pitchFamily="34" charset="0"/>
                        </a:rPr>
                        <a:t> remains sustainable to provide electricity to </a:t>
                      </a:r>
                      <a:r>
                        <a:rPr lang="en-US" sz="1600" b="0" i="0" u="none" strike="noStrike" dirty="0" smtClean="0">
                          <a:solidFill>
                            <a:srgbClr val="000000"/>
                          </a:solidFill>
                          <a:effectLst/>
                          <a:latin typeface="Calibri" pitchFamily="34" charset="0"/>
                          <a:cs typeface="Calibri" pitchFamily="34" charset="0"/>
                        </a:rPr>
                        <a:t>the poor, since the</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poor cannot access </a:t>
                      </a:r>
                      <a:r>
                        <a:rPr lang="en-US" sz="1600" b="0" i="0" u="none" strike="noStrike" dirty="0">
                          <a:solidFill>
                            <a:srgbClr val="000000"/>
                          </a:solidFill>
                          <a:effectLst/>
                          <a:latin typeface="Calibri" pitchFamily="34" charset="0"/>
                          <a:cs typeface="Calibri" pitchFamily="34" charset="0"/>
                        </a:rPr>
                        <a:t>credit or funds to install </a:t>
                      </a:r>
                      <a:r>
                        <a:rPr lang="en-US" sz="1600" b="0" i="0" u="none" strike="noStrike" dirty="0" smtClean="0">
                          <a:solidFill>
                            <a:srgbClr val="000000"/>
                          </a:solidFill>
                          <a:effectLst/>
                          <a:latin typeface="Calibri" pitchFamily="34" charset="0"/>
                          <a:cs typeface="Calibri" pitchFamily="34" charset="0"/>
                        </a:rPr>
                        <a:t>renewables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Calvin Richardson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a:solidFill>
                            <a:srgbClr val="000000"/>
                          </a:solidFill>
                          <a:effectLst/>
                          <a:latin typeface="Calibri" pitchFamily="34" charset="0"/>
                          <a:cs typeface="Calibri" pitchFamily="34" charset="0"/>
                        </a:rPr>
                        <a:t>Access to finance for </a:t>
                      </a:r>
                      <a:r>
                        <a:rPr lang="en-US" sz="1600" b="0" i="0" u="none" strike="noStrike" dirty="0" smtClean="0">
                          <a:solidFill>
                            <a:srgbClr val="000000"/>
                          </a:solidFill>
                          <a:effectLst/>
                          <a:latin typeface="Calibri" pitchFamily="34" charset="0"/>
                          <a:cs typeface="Calibri" pitchFamily="34" charset="0"/>
                        </a:rPr>
                        <a:t>the upfront investment is difficult</a:t>
                      </a:r>
                      <a:r>
                        <a:rPr lang="en-US" sz="1600" b="0" i="0" u="none" strike="noStrike" baseline="0" dirty="0" smtClean="0">
                          <a:solidFill>
                            <a:srgbClr val="000000"/>
                          </a:solidFill>
                          <a:effectLst/>
                          <a:latin typeface="Calibri" pitchFamily="34" charset="0"/>
                          <a:cs typeface="Calibri" pitchFamily="34" charset="0"/>
                        </a:rPr>
                        <a:t> indeed. The framework recommended actually would see </a:t>
                      </a:r>
                      <a:r>
                        <a:rPr lang="en-US" sz="1600" b="0" i="0" u="none" strike="noStrike" baseline="0" dirty="0" err="1" smtClean="0">
                          <a:solidFill>
                            <a:srgbClr val="000000"/>
                          </a:solidFill>
                          <a:effectLst/>
                          <a:latin typeface="Calibri" pitchFamily="34" charset="0"/>
                          <a:cs typeface="Calibri" pitchFamily="34" charset="0"/>
                        </a:rPr>
                        <a:t>ANGLEC</a:t>
                      </a:r>
                      <a:r>
                        <a:rPr lang="en-US" sz="1600" b="0" i="0" u="none" strike="noStrike" baseline="0" dirty="0" smtClean="0">
                          <a:solidFill>
                            <a:srgbClr val="000000"/>
                          </a:solidFill>
                          <a:effectLst/>
                          <a:latin typeface="Calibri" pitchFamily="34" charset="0"/>
                          <a:cs typeface="Calibri" pitchFamily="34" charset="0"/>
                        </a:rPr>
                        <a:t> benefit all customers, not just the poor—because it is convenient to the country as a whole to have a financially viable power utility, and for no other reason. That said, a lifeline tariff for the poor is also possible to ensure special attention to affordability</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a:solidFill>
                            <a:srgbClr val="000000"/>
                          </a:solidFill>
                          <a:effectLst/>
                          <a:latin typeface="Calibri" pitchFamily="34" charset="0"/>
                          <a:cs typeface="Calibri" pitchFamily="34" charset="0"/>
                        </a:rPr>
                        <a:t>Why isn’t the UK promoting renewables </a:t>
                      </a:r>
                      <a:r>
                        <a:rPr lang="en-US" sz="1600" b="0" i="0" u="none" strike="noStrike" dirty="0" smtClean="0">
                          <a:solidFill>
                            <a:srgbClr val="000000"/>
                          </a:solidFill>
                          <a:effectLst/>
                          <a:latin typeface="Calibri" pitchFamily="34" charset="0"/>
                          <a:cs typeface="Calibri" pitchFamily="34" charset="0"/>
                        </a:rPr>
                        <a:t>in Anguilla and </a:t>
                      </a:r>
                      <a:r>
                        <a:rPr lang="en-US" sz="1600" b="0" i="0" u="none" strike="noStrike" dirty="0">
                          <a:solidFill>
                            <a:srgbClr val="000000"/>
                          </a:solidFill>
                          <a:effectLst/>
                          <a:latin typeface="Calibri" pitchFamily="34" charset="0"/>
                          <a:cs typeface="Calibri" pitchFamily="34" charset="0"/>
                        </a:rPr>
                        <a:t>claiming the carbon credits against its own targets? France is doing it with Martinique</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a:solidFill>
                            <a:srgbClr val="000000"/>
                          </a:solidFill>
                          <a:effectLst/>
                          <a:latin typeface="Calibri" pitchFamily="34" charset="0"/>
                          <a:cs typeface="Calibri" pitchFamily="34" charset="0"/>
                        </a:rPr>
                        <a:t>Mr. Chris Mason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One reason is that Martinique is French metropolitan territory, not an overseas territory</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Another reason </a:t>
                      </a:r>
                      <a:r>
                        <a:rPr lang="en-US" sz="1600" b="0" i="0" u="none" strike="noStrike" dirty="0">
                          <a:solidFill>
                            <a:srgbClr val="000000"/>
                          </a:solidFill>
                          <a:effectLst/>
                          <a:latin typeface="Calibri" pitchFamily="34" charset="0"/>
                          <a:cs typeface="Calibri" pitchFamily="34" charset="0"/>
                        </a:rPr>
                        <a:t>may be that until now there was no </a:t>
                      </a:r>
                      <a:r>
                        <a:rPr lang="en-US" sz="1600" b="0" i="0" u="none" strike="noStrike" dirty="0" smtClean="0">
                          <a:solidFill>
                            <a:srgbClr val="000000"/>
                          </a:solidFill>
                          <a:effectLst/>
                          <a:latin typeface="Calibri" pitchFamily="34" charset="0"/>
                          <a:cs typeface="Calibri" pitchFamily="34" charset="0"/>
                        </a:rPr>
                        <a:t>assessment—hopefully </a:t>
                      </a:r>
                      <a:r>
                        <a:rPr lang="en-US" sz="1600" b="0" i="0" u="none" strike="noStrike" dirty="0">
                          <a:solidFill>
                            <a:srgbClr val="000000"/>
                          </a:solidFill>
                          <a:effectLst/>
                          <a:latin typeface="Calibri" pitchFamily="34" charset="0"/>
                          <a:cs typeface="Calibri" pitchFamily="34" charset="0"/>
                        </a:rPr>
                        <a:t>this study can </a:t>
                      </a:r>
                      <a:r>
                        <a:rPr lang="en-US" sz="1600" b="0" i="0" u="none" strike="noStrike" dirty="0" smtClean="0">
                          <a:solidFill>
                            <a:srgbClr val="000000"/>
                          </a:solidFill>
                          <a:effectLst/>
                          <a:latin typeface="Calibri" pitchFamily="34" charset="0"/>
                          <a:cs typeface="Calibri" pitchFamily="34" charset="0"/>
                        </a:rPr>
                        <a:t>help fill that gap (in particular the CO</a:t>
                      </a:r>
                      <a:r>
                        <a:rPr lang="en-US" sz="1600" b="0" i="0" u="none" strike="noStrike" baseline="-25000" dirty="0" smtClean="0">
                          <a:solidFill>
                            <a:srgbClr val="000000"/>
                          </a:solidFill>
                          <a:effectLst/>
                          <a:latin typeface="Calibri" pitchFamily="34" charset="0"/>
                          <a:cs typeface="Calibri" pitchFamily="34" charset="0"/>
                        </a:rPr>
                        <a:t>2</a:t>
                      </a:r>
                      <a:r>
                        <a:rPr lang="en-US" sz="1600" b="0" i="0" u="none" strike="noStrike" dirty="0" smtClean="0">
                          <a:solidFill>
                            <a:srgbClr val="000000"/>
                          </a:solidFill>
                          <a:effectLst/>
                          <a:latin typeface="Calibri" pitchFamily="34" charset="0"/>
                          <a:cs typeface="Calibri" pitchFamily="34" charset="0"/>
                        </a:rPr>
                        <a:t> </a:t>
                      </a:r>
                      <a:r>
                        <a:rPr lang="en-US" sz="1600" b="0" i="0" u="none" strike="noStrike" dirty="0">
                          <a:solidFill>
                            <a:srgbClr val="000000"/>
                          </a:solidFill>
                          <a:effectLst/>
                          <a:latin typeface="Calibri" pitchFamily="34" charset="0"/>
                          <a:cs typeface="Calibri" pitchFamily="34" charset="0"/>
                        </a:rPr>
                        <a:t>abatement curve</a:t>
                      </a:r>
                      <a:r>
                        <a:rPr lang="en-US" sz="1600" b="0" i="0" u="none" strike="noStrike" dirty="0" smtClean="0">
                          <a:solidFill>
                            <a:srgbClr val="000000"/>
                          </a:solidFill>
                          <a:effectLst/>
                          <a:latin typeface="Calibri" pitchFamily="34" charset="0"/>
                          <a:cs typeface="Calibri" pitchFamily="34" charset="0"/>
                        </a:rPr>
                        <a:t>), and help secure</a:t>
                      </a:r>
                      <a:r>
                        <a:rPr lang="en-US" sz="1600" b="0" i="0" u="none" strike="noStrike" baseline="0" dirty="0" smtClean="0">
                          <a:solidFill>
                            <a:srgbClr val="000000"/>
                          </a:solidFill>
                          <a:effectLst/>
                          <a:latin typeface="Calibri" pitchFamily="34" charset="0"/>
                          <a:cs typeface="Calibri" pitchFamily="34" charset="0"/>
                        </a:rPr>
                        <a:t> some funding thanks to a solid analysis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Anguilla needs</a:t>
                      </a:r>
                      <a:r>
                        <a:rPr lang="en-US" sz="1600" b="0" i="0" u="none" strike="noStrike" baseline="0" dirty="0" smtClean="0">
                          <a:solidFill>
                            <a:srgbClr val="000000"/>
                          </a:solidFill>
                          <a:effectLst/>
                          <a:latin typeface="Calibri" pitchFamily="34" charset="0"/>
                          <a:cs typeface="Calibri" pitchFamily="34" charset="0"/>
                        </a:rPr>
                        <a:t> a</a:t>
                      </a:r>
                      <a:r>
                        <a:rPr lang="en-US" sz="1600" b="0" i="0" u="none" strike="noStrike" dirty="0" smtClean="0">
                          <a:solidFill>
                            <a:srgbClr val="000000"/>
                          </a:solidFill>
                          <a:effectLst/>
                          <a:latin typeface="Calibri" pitchFamily="34" charset="0"/>
                          <a:cs typeface="Calibri" pitchFamily="34" charset="0"/>
                        </a:rPr>
                        <a:t>wareness about certified </a:t>
                      </a:r>
                      <a:r>
                        <a:rPr lang="en-US" sz="1600" b="0" i="0" u="none" strike="noStrike" dirty="0">
                          <a:solidFill>
                            <a:srgbClr val="000000"/>
                          </a:solidFill>
                          <a:effectLst/>
                          <a:latin typeface="Calibri" pitchFamily="34" charset="0"/>
                          <a:cs typeface="Calibri" pitchFamily="34" charset="0"/>
                        </a:rPr>
                        <a:t>suppliers </a:t>
                      </a:r>
                      <a:r>
                        <a:rPr lang="en-US" sz="1600" b="0" i="0" u="none" strike="noStrike" dirty="0" smtClean="0">
                          <a:solidFill>
                            <a:srgbClr val="000000"/>
                          </a:solidFill>
                          <a:effectLst/>
                          <a:latin typeface="Calibri" pitchFamily="34" charset="0"/>
                          <a:cs typeface="Calibri" pitchFamily="34" charset="0"/>
                        </a:rPr>
                        <a:t>and the </a:t>
                      </a:r>
                      <a:r>
                        <a:rPr lang="en-US" sz="1600" b="0" i="0" u="none" strike="noStrike" dirty="0">
                          <a:solidFill>
                            <a:srgbClr val="000000"/>
                          </a:solidFill>
                          <a:effectLst/>
                          <a:latin typeface="Calibri" pitchFamily="34" charset="0"/>
                          <a:cs typeface="Calibri" pitchFamily="34" charset="0"/>
                        </a:rPr>
                        <a:t>cost of </a:t>
                      </a:r>
                      <a:r>
                        <a:rPr lang="en-US" sz="1600" b="0" i="0" u="none" strike="noStrike" dirty="0" smtClean="0">
                          <a:solidFill>
                            <a:srgbClr val="000000"/>
                          </a:solidFill>
                          <a:effectLst/>
                          <a:latin typeface="Calibri" pitchFamily="34" charset="0"/>
                          <a:cs typeface="Calibri" pitchFamily="34" charset="0"/>
                        </a:rPr>
                        <a:t>products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a:t>
                      </a:r>
                      <a:r>
                        <a:rPr lang="en-US" sz="1600" b="0" i="0" u="none" strike="noStrike" dirty="0" err="1" smtClean="0">
                          <a:solidFill>
                            <a:srgbClr val="000000"/>
                          </a:solidFill>
                          <a:effectLst/>
                          <a:latin typeface="Calibri" pitchFamily="34" charset="0"/>
                          <a:cs typeface="Calibri" pitchFamily="34" charset="0"/>
                        </a:rPr>
                        <a:t>Leyroy</a:t>
                      </a:r>
                      <a:r>
                        <a:rPr lang="en-US" sz="1600" b="0" i="0" u="none" strike="noStrike" dirty="0" smtClean="0">
                          <a:solidFill>
                            <a:srgbClr val="000000"/>
                          </a:solidFill>
                          <a:effectLst/>
                          <a:latin typeface="Calibri" pitchFamily="34" charset="0"/>
                          <a:cs typeface="Calibri" pitchFamily="34" charset="0"/>
                        </a:rPr>
                        <a:t> </a:t>
                      </a:r>
                      <a:r>
                        <a:rPr lang="en-US" sz="1600" b="0" i="0" u="none" strike="noStrike" dirty="0">
                          <a:solidFill>
                            <a:srgbClr val="000000"/>
                          </a:solidFill>
                          <a:effectLst/>
                          <a:latin typeface="Calibri" pitchFamily="34" charset="0"/>
                          <a:cs typeface="Calibri" pitchFamily="34" charset="0"/>
                        </a:rPr>
                        <a:t>Hill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Government</a:t>
                      </a:r>
                      <a:r>
                        <a:rPr lang="en-US" sz="1600" b="0" i="0" u="none" strike="noStrike" baseline="0" dirty="0" smtClean="0">
                          <a:solidFill>
                            <a:srgbClr val="000000"/>
                          </a:solidFill>
                          <a:effectLst/>
                          <a:latin typeface="Calibri" pitchFamily="34" charset="0"/>
                          <a:cs typeface="Calibri" pitchFamily="34" charset="0"/>
                        </a:rPr>
                        <a:t> and </a:t>
                      </a:r>
                      <a:r>
                        <a:rPr lang="en-US" sz="1600" b="0" i="0" u="none" strike="noStrike" dirty="0" err="1" smtClean="0">
                          <a:solidFill>
                            <a:srgbClr val="000000"/>
                          </a:solidFill>
                          <a:effectLst/>
                          <a:latin typeface="Calibri" pitchFamily="34" charset="0"/>
                          <a:cs typeface="Calibri" pitchFamily="34" charset="0"/>
                        </a:rPr>
                        <a:t>AREO</a:t>
                      </a:r>
                      <a:r>
                        <a:rPr lang="en-US" sz="1600" b="0" i="0" u="none" strike="noStrike" dirty="0" smtClean="0">
                          <a:solidFill>
                            <a:srgbClr val="000000"/>
                          </a:solidFill>
                          <a:effectLst/>
                          <a:latin typeface="Calibri" pitchFamily="34" charset="0"/>
                          <a:cs typeface="Calibri" pitchFamily="34" charset="0"/>
                        </a:rPr>
                        <a:t> could</a:t>
                      </a:r>
                      <a:r>
                        <a:rPr lang="en-US" sz="1600" b="0" i="0" u="none" strike="noStrike" baseline="0" dirty="0" smtClean="0">
                          <a:solidFill>
                            <a:srgbClr val="000000"/>
                          </a:solidFill>
                          <a:effectLst/>
                          <a:latin typeface="Calibri" pitchFamily="34" charset="0"/>
                          <a:cs typeface="Calibri" pitchFamily="34" charset="0"/>
                        </a:rPr>
                        <a:t> try to secure funds for </a:t>
                      </a:r>
                      <a:r>
                        <a:rPr lang="en-US" sz="1600" b="0" i="0" u="none" strike="noStrike" dirty="0" smtClean="0">
                          <a:solidFill>
                            <a:srgbClr val="000000"/>
                          </a:solidFill>
                          <a:effectLst/>
                          <a:latin typeface="Calibri" pitchFamily="34" charset="0"/>
                          <a:cs typeface="Calibri" pitchFamily="34" charset="0"/>
                        </a:rPr>
                        <a:t>awareness campaigns</a:t>
                      </a:r>
                      <a:r>
                        <a:rPr lang="en-US" sz="1600" b="0" i="0" u="none" strike="noStrike" baseline="0" dirty="0" smtClean="0">
                          <a:solidFill>
                            <a:srgbClr val="000000"/>
                          </a:solidFill>
                          <a:effectLst/>
                          <a:latin typeface="Calibri" pitchFamily="34" charset="0"/>
                          <a:cs typeface="Calibri" pitchFamily="34" charset="0"/>
                        </a:rPr>
                        <a:t> and printed/online information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38041147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28</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07424733"/>
              </p:ext>
            </p:extLst>
          </p:nvPr>
        </p:nvGraphicFramePr>
        <p:xfrm>
          <a:off x="272481" y="548680"/>
          <a:ext cx="9289031" cy="5737860"/>
        </p:xfrm>
        <a:graphic>
          <a:graphicData uri="http://schemas.openxmlformats.org/drawingml/2006/table">
            <a:tbl>
              <a:tblPr/>
              <a:tblGrid>
                <a:gridCol w="3744415"/>
                <a:gridCol w="1656184"/>
                <a:gridCol w="3888432"/>
              </a:tblGrid>
              <a:tr h="144016">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There</a:t>
                      </a:r>
                      <a:r>
                        <a:rPr lang="en-US" sz="1600" b="0" i="0" u="none" strike="noStrike" baseline="0" dirty="0" smtClean="0">
                          <a:solidFill>
                            <a:srgbClr val="000000"/>
                          </a:solidFill>
                          <a:effectLst/>
                          <a:latin typeface="Calibri" pitchFamily="34" charset="0"/>
                          <a:cs typeface="Calibri" pitchFamily="34" charset="0"/>
                        </a:rPr>
                        <a:t> is a p</a:t>
                      </a:r>
                      <a:r>
                        <a:rPr lang="en-US" sz="1600" b="0" i="0" u="none" strike="noStrike" dirty="0" smtClean="0">
                          <a:solidFill>
                            <a:srgbClr val="000000"/>
                          </a:solidFill>
                          <a:effectLst/>
                          <a:latin typeface="Calibri" pitchFamily="34" charset="0"/>
                          <a:cs typeface="Calibri" pitchFamily="34" charset="0"/>
                        </a:rPr>
                        <a:t>roblem </a:t>
                      </a:r>
                      <a:r>
                        <a:rPr lang="en-US" sz="1600" b="0" i="0" u="none" strike="noStrike" dirty="0">
                          <a:solidFill>
                            <a:srgbClr val="000000"/>
                          </a:solidFill>
                          <a:effectLst/>
                          <a:latin typeface="Calibri" pitchFamily="34" charset="0"/>
                          <a:cs typeface="Calibri" pitchFamily="34" charset="0"/>
                        </a:rPr>
                        <a:t>with </a:t>
                      </a:r>
                      <a:r>
                        <a:rPr lang="en-US" sz="1600" b="0" i="0" u="none" strike="noStrike" dirty="0" err="1">
                          <a:solidFill>
                            <a:srgbClr val="000000"/>
                          </a:solidFill>
                          <a:effectLst/>
                          <a:latin typeface="Calibri" pitchFamily="34" charset="0"/>
                          <a:cs typeface="Calibri" pitchFamily="34" charset="0"/>
                        </a:rPr>
                        <a:t>ANGLEC’s</a:t>
                      </a:r>
                      <a:r>
                        <a:rPr lang="en-US" sz="1600" b="0" i="0" u="none" strike="noStrike" dirty="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monopoly,</a:t>
                      </a:r>
                      <a:r>
                        <a:rPr lang="en-US" sz="1600" b="0" i="0" u="none" strike="noStrike" baseline="0" dirty="0" smtClean="0">
                          <a:solidFill>
                            <a:srgbClr val="000000"/>
                          </a:solidFill>
                          <a:effectLst/>
                          <a:latin typeface="Calibri" pitchFamily="34" charset="0"/>
                          <a:cs typeface="Calibri" pitchFamily="34" charset="0"/>
                        </a:rPr>
                        <a:t> in that it limits competition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Noel </a:t>
                      </a:r>
                      <a:r>
                        <a:rPr lang="en-US" sz="1600" b="0" i="0" u="none" strike="noStrike" dirty="0">
                          <a:solidFill>
                            <a:srgbClr val="000000"/>
                          </a:solidFill>
                          <a:effectLst/>
                          <a:latin typeface="Calibri" pitchFamily="34" charset="0"/>
                          <a:cs typeface="Calibri" pitchFamily="34" charset="0"/>
                        </a:rPr>
                        <a:t>Egan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In renewable generation, there would</a:t>
                      </a:r>
                      <a:r>
                        <a:rPr lang="en-US" sz="1600" b="0" i="0" u="none" strike="noStrike" baseline="0" dirty="0" smtClean="0">
                          <a:solidFill>
                            <a:srgbClr val="000000"/>
                          </a:solidFill>
                          <a:effectLst/>
                          <a:latin typeface="Calibri" pitchFamily="34" charset="0"/>
                          <a:cs typeface="Calibri" pitchFamily="34" charset="0"/>
                        </a:rPr>
                        <a:t> not be a monopoly—</a:t>
                      </a:r>
                      <a:r>
                        <a:rPr lang="en-US" sz="1600" b="0" i="0" u="none" strike="noStrike" baseline="0" dirty="0" err="1" smtClean="0">
                          <a:solidFill>
                            <a:srgbClr val="000000"/>
                          </a:solidFill>
                          <a:effectLst/>
                          <a:latin typeface="Calibri" pitchFamily="34" charset="0"/>
                          <a:cs typeface="Calibri" pitchFamily="34" charset="0"/>
                        </a:rPr>
                        <a:t>IPPs</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baseline="0" dirty="0" err="1" smtClean="0">
                          <a:solidFill>
                            <a:srgbClr val="000000"/>
                          </a:solidFill>
                          <a:effectLst/>
                          <a:latin typeface="Calibri" pitchFamily="34" charset="0"/>
                          <a:cs typeface="Calibri" pitchFamily="34" charset="0"/>
                        </a:rPr>
                        <a:t>DBOM</a:t>
                      </a:r>
                      <a:r>
                        <a:rPr lang="en-US" sz="1600" b="0" i="0" u="none" strike="noStrike" baseline="0" dirty="0" smtClean="0">
                          <a:solidFill>
                            <a:srgbClr val="000000"/>
                          </a:solidFill>
                          <a:effectLst/>
                          <a:latin typeface="Calibri" pitchFamily="34" charset="0"/>
                          <a:cs typeface="Calibri" pitchFamily="34" charset="0"/>
                        </a:rPr>
                        <a:t> contractors, and households and businesses eligible for the </a:t>
                      </a:r>
                      <a:r>
                        <a:rPr lang="en-US" sz="1600" b="0" i="0" u="none" strike="noStrike" baseline="0" dirty="0" err="1" smtClean="0">
                          <a:solidFill>
                            <a:srgbClr val="000000"/>
                          </a:solidFill>
                          <a:effectLst/>
                          <a:latin typeface="Calibri" pitchFamily="34" charset="0"/>
                          <a:cs typeface="Calibri" pitchFamily="34" charset="0"/>
                        </a:rPr>
                        <a:t>SOC</a:t>
                      </a:r>
                      <a:r>
                        <a:rPr lang="en-US" sz="1600" b="0" i="0" u="none" strike="noStrike" baseline="0" dirty="0" smtClean="0">
                          <a:solidFill>
                            <a:srgbClr val="000000"/>
                          </a:solidFill>
                          <a:effectLst/>
                          <a:latin typeface="Calibri" pitchFamily="34" charset="0"/>
                          <a:cs typeface="Calibri" pitchFamily="34" charset="0"/>
                        </a:rPr>
                        <a:t> could all contribute with renewables. Transmission and distribution are natural monopolies (a second grid makes no sense)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err="1" smtClean="0">
                          <a:solidFill>
                            <a:srgbClr val="000000"/>
                          </a:solidFill>
                          <a:effectLst/>
                          <a:latin typeface="Calibri" pitchFamily="34" charset="0"/>
                          <a:cs typeface="Calibri" pitchFamily="34" charset="0"/>
                        </a:rPr>
                        <a:t>ANGLEC</a:t>
                      </a:r>
                      <a:r>
                        <a:rPr lang="en-US" sz="1600" b="0" i="0" u="none" strike="noStrike" dirty="0" smtClean="0">
                          <a:solidFill>
                            <a:srgbClr val="000000"/>
                          </a:solidFill>
                          <a:effectLst/>
                          <a:latin typeface="Calibri" pitchFamily="34" charset="0"/>
                          <a:cs typeface="Calibri" pitchFamily="34" charset="0"/>
                        </a:rPr>
                        <a:t> </a:t>
                      </a:r>
                      <a:r>
                        <a:rPr lang="en-US" sz="1600" b="0" i="0" u="none" strike="noStrike" dirty="0">
                          <a:solidFill>
                            <a:srgbClr val="000000"/>
                          </a:solidFill>
                          <a:effectLst/>
                          <a:latin typeface="Calibri" pitchFamily="34" charset="0"/>
                          <a:cs typeface="Calibri" pitchFamily="34" charset="0"/>
                        </a:rPr>
                        <a:t>has 15 MW of peak </a:t>
                      </a:r>
                      <a:r>
                        <a:rPr lang="en-US" sz="1600" b="0" i="0" u="none" strike="noStrike" dirty="0" smtClean="0">
                          <a:solidFill>
                            <a:srgbClr val="000000"/>
                          </a:solidFill>
                          <a:effectLst/>
                          <a:latin typeface="Calibri" pitchFamily="34" charset="0"/>
                          <a:cs typeface="Calibri" pitchFamily="34" charset="0"/>
                        </a:rPr>
                        <a:t>demand.</a:t>
                      </a:r>
                      <a:r>
                        <a:rPr lang="en-US" sz="1600" b="0" i="0" u="none" strike="noStrike" baseline="0" dirty="0" smtClean="0">
                          <a:solidFill>
                            <a:srgbClr val="000000"/>
                          </a:solidFill>
                          <a:effectLst/>
                          <a:latin typeface="Calibri" pitchFamily="34" charset="0"/>
                          <a:cs typeface="Calibri" pitchFamily="34" charset="0"/>
                        </a:rPr>
                        <a:t> W</a:t>
                      </a:r>
                      <a:r>
                        <a:rPr lang="en-US" sz="1600" b="0" i="0" u="none" strike="noStrike" dirty="0" smtClean="0">
                          <a:solidFill>
                            <a:srgbClr val="000000"/>
                          </a:solidFill>
                          <a:effectLst/>
                          <a:latin typeface="Calibri" pitchFamily="34" charset="0"/>
                          <a:cs typeface="Calibri" pitchFamily="34" charset="0"/>
                        </a:rPr>
                        <a:t>ith </a:t>
                      </a:r>
                      <a:r>
                        <a:rPr lang="en-US" sz="1600" b="0" i="0" u="none" strike="noStrike" dirty="0">
                          <a:solidFill>
                            <a:srgbClr val="000000"/>
                          </a:solidFill>
                          <a:effectLst/>
                          <a:latin typeface="Calibri" pitchFamily="34" charset="0"/>
                          <a:cs typeface="Calibri" pitchFamily="34" charset="0"/>
                        </a:rPr>
                        <a:t>such a small </a:t>
                      </a:r>
                      <a:r>
                        <a:rPr lang="en-US" sz="1600" b="0" i="0" u="none" strike="noStrike" dirty="0" smtClean="0">
                          <a:solidFill>
                            <a:srgbClr val="000000"/>
                          </a:solidFill>
                          <a:effectLst/>
                          <a:latin typeface="Calibri" pitchFamily="34" charset="0"/>
                          <a:cs typeface="Calibri" pitchFamily="34" charset="0"/>
                        </a:rPr>
                        <a:t>system, </a:t>
                      </a:r>
                      <a:r>
                        <a:rPr lang="en-US" sz="1600" b="0" i="0" u="none" strike="noStrike" dirty="0">
                          <a:solidFill>
                            <a:srgbClr val="000000"/>
                          </a:solidFill>
                          <a:effectLst/>
                          <a:latin typeface="Calibri" pitchFamily="34" charset="0"/>
                          <a:cs typeface="Calibri" pitchFamily="34" charset="0"/>
                        </a:rPr>
                        <a:t>a generation monopoly makes sense </a:t>
                      </a:r>
                      <a:r>
                        <a:rPr lang="en-US" sz="1600" b="0" i="0" u="none" strike="noStrike" dirty="0" smtClean="0">
                          <a:solidFill>
                            <a:srgbClr val="000000"/>
                          </a:solidFill>
                          <a:effectLst/>
                          <a:latin typeface="Calibri" pitchFamily="34" charset="0"/>
                          <a:cs typeface="Calibri" pitchFamily="34" charset="0"/>
                        </a:rPr>
                        <a:t>given the </a:t>
                      </a:r>
                      <a:r>
                        <a:rPr lang="en-US" sz="1600" b="0" i="0" u="none" strike="noStrike" dirty="0">
                          <a:solidFill>
                            <a:srgbClr val="000000"/>
                          </a:solidFill>
                          <a:effectLst/>
                          <a:latin typeface="Calibri" pitchFamily="34" charset="0"/>
                          <a:cs typeface="Calibri" pitchFamily="34" charset="0"/>
                        </a:rPr>
                        <a:t>economies of </a:t>
                      </a:r>
                      <a:r>
                        <a:rPr lang="en-US" sz="1600" b="0" i="0" u="none" strike="noStrike" dirty="0" smtClean="0">
                          <a:solidFill>
                            <a:srgbClr val="000000"/>
                          </a:solidFill>
                          <a:effectLst/>
                          <a:latin typeface="Calibri" pitchFamily="34" charset="0"/>
                          <a:cs typeface="Calibri" pitchFamily="34" charset="0"/>
                        </a:rPr>
                        <a:t>scale. A </a:t>
                      </a:r>
                      <a:r>
                        <a:rPr lang="en-US" sz="1600" b="0" i="0" u="none" strike="noStrike" dirty="0">
                          <a:solidFill>
                            <a:srgbClr val="000000"/>
                          </a:solidFill>
                          <a:effectLst/>
                          <a:latin typeface="Calibri" pitchFamily="34" charset="0"/>
                          <a:cs typeface="Calibri" pitchFamily="34" charset="0"/>
                        </a:rPr>
                        <a:t>bigger diesel </a:t>
                      </a:r>
                      <a:r>
                        <a:rPr lang="en-US" sz="1600" b="0" i="0" u="none" strike="noStrike" dirty="0" smtClean="0">
                          <a:solidFill>
                            <a:srgbClr val="000000"/>
                          </a:solidFill>
                          <a:effectLst/>
                          <a:latin typeface="Calibri" pitchFamily="34" charset="0"/>
                          <a:cs typeface="Calibri" pitchFamily="34" charset="0"/>
                        </a:rPr>
                        <a:t>unit can </a:t>
                      </a:r>
                      <a:r>
                        <a:rPr lang="en-US" sz="1600" b="0" i="0" u="none" strike="noStrike" dirty="0">
                          <a:solidFill>
                            <a:srgbClr val="000000"/>
                          </a:solidFill>
                          <a:effectLst/>
                          <a:latin typeface="Calibri" pitchFamily="34" charset="0"/>
                          <a:cs typeface="Calibri" pitchFamily="34" charset="0"/>
                        </a:rPr>
                        <a:t>generate more efficiently than smaller RE systems</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Sylvan </a:t>
                      </a:r>
                      <a:r>
                        <a:rPr lang="en-US" sz="1600" b="0" i="0" u="none" strike="noStrike" dirty="0">
                          <a:solidFill>
                            <a:srgbClr val="000000"/>
                          </a:solidFill>
                          <a:effectLst/>
                          <a:latin typeface="Calibri" pitchFamily="34" charset="0"/>
                          <a:cs typeface="Calibri" pitchFamily="34" charset="0"/>
                        </a:rPr>
                        <a:t>Brooks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baseline="0" dirty="0" smtClean="0">
                          <a:solidFill>
                            <a:srgbClr val="000000"/>
                          </a:solidFill>
                          <a:effectLst/>
                          <a:latin typeface="Calibri" pitchFamily="34" charset="0"/>
                          <a:cs typeface="Calibri" pitchFamily="34" charset="0"/>
                        </a:rPr>
                        <a:t>Large diesel units are far more efficient than small ones. There will be also economies of scale for renewables. As said, however, renewable generation would not be a monopoly (</a:t>
                      </a:r>
                      <a:r>
                        <a:rPr lang="en-US" sz="1600" b="0" i="0" u="none" strike="noStrike" baseline="0" dirty="0" err="1" smtClean="0">
                          <a:solidFill>
                            <a:srgbClr val="000000"/>
                          </a:solidFill>
                          <a:effectLst/>
                          <a:latin typeface="Calibri" pitchFamily="34" charset="0"/>
                          <a:cs typeface="Calibri" pitchFamily="34" charset="0"/>
                        </a:rPr>
                        <a:t>IPPs</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baseline="0" dirty="0" err="1" smtClean="0">
                          <a:solidFill>
                            <a:srgbClr val="000000"/>
                          </a:solidFill>
                          <a:effectLst/>
                          <a:latin typeface="Calibri" pitchFamily="34" charset="0"/>
                          <a:cs typeface="Calibri" pitchFamily="34" charset="0"/>
                        </a:rPr>
                        <a:t>DBOM</a:t>
                      </a:r>
                      <a:r>
                        <a:rPr lang="en-US" sz="1600" b="0" i="0" u="none" strike="noStrike" baseline="0" dirty="0" smtClean="0">
                          <a:solidFill>
                            <a:srgbClr val="000000"/>
                          </a:solidFill>
                          <a:effectLst/>
                          <a:latin typeface="Calibri" pitchFamily="34" charset="0"/>
                          <a:cs typeface="Calibri" pitchFamily="34" charset="0"/>
                        </a:rPr>
                        <a:t> contactors, and eligible </a:t>
                      </a:r>
                      <a:r>
                        <a:rPr lang="en-US" sz="1600" b="0" i="0" u="none" strike="noStrike" baseline="0" dirty="0" err="1" smtClean="0">
                          <a:solidFill>
                            <a:srgbClr val="000000"/>
                          </a:solidFill>
                          <a:effectLst/>
                          <a:latin typeface="Calibri" pitchFamily="34" charset="0"/>
                          <a:cs typeface="Calibri" pitchFamily="34" charset="0"/>
                        </a:rPr>
                        <a:t>SOC</a:t>
                      </a:r>
                      <a:r>
                        <a:rPr lang="en-US" sz="1600" b="0" i="0" u="none" strike="noStrike" baseline="0" dirty="0" smtClean="0">
                          <a:solidFill>
                            <a:srgbClr val="000000"/>
                          </a:solidFill>
                          <a:effectLst/>
                          <a:latin typeface="Calibri" pitchFamily="34" charset="0"/>
                          <a:cs typeface="Calibri" pitchFamily="34" charset="0"/>
                        </a:rPr>
                        <a:t> customers could participate)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In 2-3 years the cost of solar PV and batteries may drop significantly. Renewable energy generation should not be </a:t>
                      </a:r>
                      <a:r>
                        <a:rPr lang="en-US" sz="1600" b="0" i="0" u="none" strike="noStrike" dirty="0" err="1" smtClean="0">
                          <a:solidFill>
                            <a:srgbClr val="000000"/>
                          </a:solidFill>
                          <a:effectLst/>
                          <a:latin typeface="Calibri" pitchFamily="34" charset="0"/>
                          <a:cs typeface="Calibri" pitchFamily="34" charset="0"/>
                        </a:rPr>
                        <a:t>ANGLEC</a:t>
                      </a:r>
                      <a:r>
                        <a:rPr lang="en-US" sz="1600" b="0" i="0" u="none" strike="noStrike" dirty="0" smtClean="0">
                          <a:solidFill>
                            <a:srgbClr val="000000"/>
                          </a:solidFill>
                          <a:effectLst/>
                          <a:latin typeface="Calibri" pitchFamily="34" charset="0"/>
                          <a:cs typeface="Calibri" pitchFamily="34" charset="0"/>
                        </a:rPr>
                        <a:t>-centric,</a:t>
                      </a:r>
                      <a:r>
                        <a:rPr lang="en-US" sz="1600" b="0" i="0" u="none" strike="noStrike" baseline="0" dirty="0" smtClean="0">
                          <a:solidFill>
                            <a:srgbClr val="000000"/>
                          </a:solidFill>
                          <a:effectLst/>
                          <a:latin typeface="Calibri" pitchFamily="34" charset="0"/>
                          <a:cs typeface="Calibri" pitchFamily="34" charset="0"/>
                        </a:rPr>
                        <a:t> but market driven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Kennedy</a:t>
                      </a:r>
                      <a:r>
                        <a:rPr lang="en-US" sz="1600" b="0" i="0" u="none" strike="noStrike" baseline="0" dirty="0" smtClean="0">
                          <a:solidFill>
                            <a:srgbClr val="000000"/>
                          </a:solidFill>
                          <a:effectLst/>
                          <a:latin typeface="Calibri" pitchFamily="34" charset="0"/>
                          <a:cs typeface="Calibri" pitchFamily="34" charset="0"/>
                        </a:rPr>
                        <a:t> Hodge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Customers can already</a:t>
                      </a:r>
                      <a:r>
                        <a:rPr lang="en-US" sz="1600" b="0" i="0" u="none" strike="noStrike" baseline="0" dirty="0" smtClean="0">
                          <a:solidFill>
                            <a:srgbClr val="000000"/>
                          </a:solidFill>
                          <a:effectLst/>
                          <a:latin typeface="Calibri" pitchFamily="34" charset="0"/>
                          <a:cs typeface="Calibri" pitchFamily="34" charset="0"/>
                        </a:rPr>
                        <a:t> do solar PV (and solar water heating) and save money. </a:t>
                      </a:r>
                      <a:r>
                        <a:rPr lang="en-US" sz="1600" b="0" i="0" u="none" strike="noStrike" baseline="0" dirty="0" err="1" smtClean="0">
                          <a:solidFill>
                            <a:srgbClr val="000000"/>
                          </a:solidFill>
                          <a:effectLst/>
                          <a:latin typeface="Calibri" pitchFamily="34" charset="0"/>
                          <a:cs typeface="Calibri" pitchFamily="34" charset="0"/>
                        </a:rPr>
                        <a:t>ANGLEC</a:t>
                      </a:r>
                      <a:r>
                        <a:rPr lang="en-US" sz="1600" b="0" i="0" u="none" strike="noStrike" baseline="0" dirty="0" smtClean="0">
                          <a:solidFill>
                            <a:srgbClr val="000000"/>
                          </a:solidFill>
                          <a:effectLst/>
                          <a:latin typeface="Calibri" pitchFamily="34" charset="0"/>
                          <a:cs typeface="Calibri" pitchFamily="34" charset="0"/>
                        </a:rPr>
                        <a:t> will always enjoy economies of scale to do renewables compared to customers, but will also be interested in buying from third parties (large and small) at a convenient cost</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Although monopolies</a:t>
                      </a:r>
                      <a:r>
                        <a:rPr lang="en-US" sz="1600" b="0" i="0" u="none" strike="noStrike" baseline="0" dirty="0" smtClean="0">
                          <a:solidFill>
                            <a:srgbClr val="000000"/>
                          </a:solidFill>
                          <a:effectLst/>
                          <a:latin typeface="Calibri" pitchFamily="34" charset="0"/>
                          <a:cs typeface="Calibri" pitchFamily="34" charset="0"/>
                        </a:rPr>
                        <a:t> should be avoided in principle and distributed renewables should be enough in the future, Anguilla would still need </a:t>
                      </a:r>
                      <a:r>
                        <a:rPr lang="en-US" sz="1600" b="0" i="0" u="none" strike="noStrike" baseline="0" dirty="0" err="1" smtClean="0">
                          <a:solidFill>
                            <a:srgbClr val="000000"/>
                          </a:solidFill>
                          <a:effectLst/>
                          <a:latin typeface="Calibri" pitchFamily="34" charset="0"/>
                          <a:cs typeface="Calibri" pitchFamily="34" charset="0"/>
                        </a:rPr>
                        <a:t>ANGLEC</a:t>
                      </a:r>
                      <a:r>
                        <a:rPr lang="en-US" sz="1600" b="0" i="0" u="none" strike="noStrike" baseline="0" dirty="0" smtClean="0">
                          <a:solidFill>
                            <a:srgbClr val="000000"/>
                          </a:solidFill>
                          <a:effectLst/>
                          <a:latin typeface="Calibri" pitchFamily="34" charset="0"/>
                          <a:cs typeface="Calibri" pitchFamily="34" charset="0"/>
                        </a:rPr>
                        <a:t> to supply poor and businesses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Kennedy</a:t>
                      </a:r>
                      <a:r>
                        <a:rPr lang="en-US" sz="1600" b="0" i="0" u="none" strike="noStrike" baseline="0" dirty="0" smtClean="0">
                          <a:solidFill>
                            <a:srgbClr val="000000"/>
                          </a:solidFill>
                          <a:effectLst/>
                          <a:latin typeface="Calibri" pitchFamily="34" charset="0"/>
                          <a:cs typeface="Calibri" pitchFamily="34" charset="0"/>
                        </a:rPr>
                        <a:t> Hodge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There</a:t>
                      </a:r>
                      <a:r>
                        <a:rPr lang="en-US" sz="1600" b="0" i="0" u="none" strike="noStrike" baseline="0" dirty="0" smtClean="0">
                          <a:solidFill>
                            <a:srgbClr val="000000"/>
                          </a:solidFill>
                          <a:effectLst/>
                          <a:latin typeface="Calibri" pitchFamily="34" charset="0"/>
                          <a:cs typeface="Calibri" pitchFamily="34" charset="0"/>
                        </a:rPr>
                        <a:t> is likely to be a financially viable role for many actors in Anguilla’s power sector—</a:t>
                      </a:r>
                      <a:r>
                        <a:rPr lang="en-US" sz="1600" b="0" i="0" u="none" strike="noStrike" baseline="0" dirty="0" err="1" smtClean="0">
                          <a:solidFill>
                            <a:srgbClr val="000000"/>
                          </a:solidFill>
                          <a:effectLst/>
                          <a:latin typeface="Calibri" pitchFamily="34" charset="0"/>
                          <a:cs typeface="Calibri" pitchFamily="34" charset="0"/>
                        </a:rPr>
                        <a:t>ANGLEC</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baseline="0" dirty="0" err="1" smtClean="0">
                          <a:solidFill>
                            <a:srgbClr val="000000"/>
                          </a:solidFill>
                          <a:effectLst/>
                          <a:latin typeface="Calibri" pitchFamily="34" charset="0"/>
                          <a:cs typeface="Calibri" pitchFamily="34" charset="0"/>
                        </a:rPr>
                        <a:t>IPPs</a:t>
                      </a:r>
                      <a:r>
                        <a:rPr lang="en-US" sz="1600" b="0" i="0" u="none" strike="noStrike" baseline="0" dirty="0" smtClean="0">
                          <a:solidFill>
                            <a:srgbClr val="000000"/>
                          </a:solidFill>
                          <a:effectLst/>
                          <a:latin typeface="Calibri" pitchFamily="34" charset="0"/>
                          <a:cs typeface="Calibri" pitchFamily="34" charset="0"/>
                        </a:rPr>
                        <a:t>, contractors, and large and small generating customers. It is a win-win scenario</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
        <p:nvSpPr>
          <p:cNvPr id="7" name="Title 1"/>
          <p:cNvSpPr>
            <a:spLocks noGrp="1"/>
          </p:cNvSpPr>
          <p:nvPr>
            <p:ph type="title"/>
          </p:nvPr>
        </p:nvSpPr>
        <p:spPr>
          <a:xfrm>
            <a:off x="200472" y="8879"/>
            <a:ext cx="9372600" cy="342900"/>
          </a:xfrm>
        </p:spPr>
        <p:txBody>
          <a:bodyPr/>
          <a:lstStyle/>
          <a:p>
            <a:r>
              <a:rPr lang="en-US" dirty="0"/>
              <a:t>Wrap </a:t>
            </a:r>
            <a:r>
              <a:rPr lang="en-US" dirty="0" smtClean="0"/>
              <a:t>Up: Other Comments (slide 2 of 3)</a:t>
            </a:r>
            <a:endParaRPr lang="en-US" dirty="0"/>
          </a:p>
        </p:txBody>
      </p:sp>
    </p:spTree>
    <p:extLst>
      <p:ext uri="{BB962C8B-B14F-4D97-AF65-F5344CB8AC3E}">
        <p14:creationId xmlns:p14="http://schemas.microsoft.com/office/powerpoint/2010/main" val="2836582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p:spPr>
        <p:txBody>
          <a:bodyPr/>
          <a:lstStyle/>
          <a:p>
            <a:fld id="{996736F3-0E34-4523-9708-BC891B99F66F}" type="slidenum">
              <a:rPr lang="en-AU" smtClean="0"/>
              <a:pPr/>
              <a:t>2</a:t>
            </a:fld>
            <a:endParaRPr lang="en-AU" sz="1400" b="0" smtClean="0">
              <a:latin typeface="Times New Roman" pitchFamily="18" charset="0"/>
            </a:endParaRPr>
          </a:p>
        </p:txBody>
      </p:sp>
      <p:sp>
        <p:nvSpPr>
          <p:cNvPr id="20483"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760A2B1-6F4A-4F4B-AE72-E13D5B25AF77}" type="slidenum">
              <a:rPr lang="en-AU" sz="1000"/>
              <a:pPr algn="ctr" eaLnBrk="0" hangingPunct="0">
                <a:spcBef>
                  <a:spcPct val="0"/>
                </a:spcBef>
                <a:buFontTx/>
                <a:buNone/>
              </a:pPr>
              <a:t>2</a:t>
            </a:fld>
            <a:endParaRPr lang="en-AU" sz="1400" b="0">
              <a:latin typeface="Times New Roman" pitchFamily="18" charset="0"/>
            </a:endParaRPr>
          </a:p>
        </p:txBody>
      </p:sp>
      <p:sp>
        <p:nvSpPr>
          <p:cNvPr id="20485" name="Rectangle 26"/>
          <p:cNvSpPr>
            <a:spLocks noGrp="1" noChangeArrowheads="1"/>
          </p:cNvSpPr>
          <p:nvPr>
            <p:ph type="body" idx="4294967295"/>
          </p:nvPr>
        </p:nvSpPr>
        <p:spPr>
          <a:xfrm>
            <a:off x="273050" y="620713"/>
            <a:ext cx="9359900" cy="5761037"/>
          </a:xfrm>
        </p:spPr>
        <p:txBody>
          <a:bodyPr/>
          <a:lstStyle/>
          <a:p>
            <a:pPr marL="282575" lvl="1" indent="-282575">
              <a:spcBef>
                <a:spcPct val="100000"/>
              </a:spcBef>
              <a:buClr>
                <a:srgbClr val="000066"/>
              </a:buClr>
              <a:buSzTx/>
              <a:buFont typeface="Wingdings" pitchFamily="2" charset="2"/>
              <a:buChar char="Ø"/>
            </a:pPr>
            <a:r>
              <a:rPr lang="en-US" sz="2000" b="0" dirty="0"/>
              <a:t>The Government </a:t>
            </a:r>
            <a:r>
              <a:rPr lang="en-US" sz="2000" b="0" dirty="0" smtClean="0"/>
              <a:t>and the Climate &amp; Development </a:t>
            </a:r>
            <a:r>
              <a:rPr lang="en-US" sz="2000" b="0" dirty="0"/>
              <a:t>Knowledge Network (</a:t>
            </a:r>
            <a:r>
              <a:rPr lang="en-US" sz="2000" b="0" dirty="0" err="1" smtClean="0"/>
              <a:t>CDKN</a:t>
            </a:r>
            <a:r>
              <a:rPr lang="en-US" sz="2000" b="0" dirty="0" smtClean="0"/>
              <a:t>) hired </a:t>
            </a:r>
            <a:r>
              <a:rPr lang="en-US" sz="2000" b="0" dirty="0"/>
              <a:t>Castalia to recommend how to improve Anguilla’s legal and regulatory framework to enable integration of renewable </a:t>
            </a:r>
            <a:r>
              <a:rPr lang="en-US" sz="2000" b="0" dirty="0" smtClean="0"/>
              <a:t>energy</a:t>
            </a:r>
            <a:endParaRPr lang="en-US" sz="2000" b="0" dirty="0"/>
          </a:p>
          <a:p>
            <a:r>
              <a:rPr lang="en-US" sz="2000" b="0" dirty="0" smtClean="0"/>
              <a:t>Why integrate more RE?</a:t>
            </a:r>
          </a:p>
          <a:p>
            <a:pPr marL="741362" lvl="1" indent="-457200">
              <a:buSzPct val="100000"/>
              <a:buFont typeface="+mj-lt"/>
              <a:buAutoNum type="arabicPeriod"/>
            </a:pPr>
            <a:r>
              <a:rPr lang="en-US" sz="2000" dirty="0" smtClean="0"/>
              <a:t>To reduce </a:t>
            </a:r>
            <a:r>
              <a:rPr lang="en-US" sz="2000" dirty="0"/>
              <a:t>electricity </a:t>
            </a:r>
            <a:r>
              <a:rPr lang="en-US" sz="2000" dirty="0" smtClean="0"/>
              <a:t>costs</a:t>
            </a:r>
            <a:r>
              <a:rPr lang="en-US" sz="2000" b="0" dirty="0" smtClean="0"/>
              <a:t>—priority objective for Government and overwhelming majority of stakeholders met</a:t>
            </a:r>
            <a:endParaRPr lang="en-US" sz="2000" b="0" dirty="0"/>
          </a:p>
          <a:p>
            <a:pPr marL="741362" lvl="1" indent="-457200">
              <a:buSzPct val="100000"/>
              <a:buFont typeface="+mj-lt"/>
              <a:buAutoNum type="arabicPeriod"/>
            </a:pPr>
            <a:r>
              <a:rPr lang="en-US" sz="2000" dirty="0" smtClean="0"/>
              <a:t>To increase </a:t>
            </a:r>
            <a:r>
              <a:rPr lang="en-US" sz="2000" dirty="0"/>
              <a:t>energy </a:t>
            </a:r>
            <a:r>
              <a:rPr lang="en-US" sz="2000" dirty="0" smtClean="0"/>
              <a:t>security</a:t>
            </a:r>
            <a:r>
              <a:rPr lang="en-US" sz="2000" b="0" dirty="0" smtClean="0"/>
              <a:t>—this can be done while reducing costs since Anguilla’s RE is all win-win</a:t>
            </a:r>
            <a:endParaRPr lang="en-US" sz="2000" b="0" dirty="0"/>
          </a:p>
          <a:p>
            <a:pPr marL="741362" lvl="1" indent="-457200">
              <a:buSzPct val="100000"/>
              <a:buFont typeface="+mj-lt"/>
              <a:buAutoNum type="arabicPeriod"/>
            </a:pPr>
            <a:r>
              <a:rPr lang="en-US" sz="2000" dirty="0" smtClean="0"/>
              <a:t>To enhance environmental </a:t>
            </a:r>
            <a:r>
              <a:rPr lang="en-US" sz="2000" dirty="0"/>
              <a:t>sustainability</a:t>
            </a:r>
            <a:r>
              <a:rPr lang="en-US" sz="2000" b="0" dirty="0"/>
              <a:t>—this </a:t>
            </a:r>
            <a:r>
              <a:rPr lang="en-US" sz="2000" b="0" dirty="0" smtClean="0"/>
              <a:t>too can </a:t>
            </a:r>
            <a:r>
              <a:rPr lang="en-US" sz="2000" b="0" dirty="0"/>
              <a:t>be done while reducing costs since Anguilla’s RE is all </a:t>
            </a:r>
            <a:r>
              <a:rPr lang="en-US" sz="2000" b="0" dirty="0" smtClean="0"/>
              <a:t>win-win</a:t>
            </a:r>
          </a:p>
          <a:p>
            <a:pPr lvl="3"/>
            <a:r>
              <a:rPr lang="en-US" sz="2000" b="0" dirty="0"/>
              <a:t>Local environment (less pollution)</a:t>
            </a:r>
          </a:p>
          <a:p>
            <a:pPr lvl="3"/>
            <a:r>
              <a:rPr lang="en-US" sz="2000" b="0" dirty="0"/>
              <a:t>Global environment (less CO</a:t>
            </a:r>
            <a:r>
              <a:rPr lang="en-US" sz="2000" b="0" baseline="-25000" dirty="0"/>
              <a:t>2</a:t>
            </a:r>
            <a:r>
              <a:rPr lang="en-US" sz="2000" b="0" dirty="0"/>
              <a:t>)</a:t>
            </a:r>
          </a:p>
          <a:p>
            <a:pPr marL="741362" lvl="1" indent="-457200">
              <a:buSzPct val="100000"/>
              <a:buFont typeface="+mj-lt"/>
              <a:buAutoNum type="arabicPeriod"/>
            </a:pPr>
            <a:endParaRPr lang="en-US" sz="2000" b="0" dirty="0"/>
          </a:p>
          <a:p>
            <a:endParaRPr lang="en-US" sz="2000" b="0" dirty="0" smtClean="0"/>
          </a:p>
        </p:txBody>
      </p:sp>
      <p:sp>
        <p:nvSpPr>
          <p:cNvPr id="7" name="Rectangle 18"/>
          <p:cNvSpPr>
            <a:spLocks noGrp="1" noChangeArrowheads="1"/>
          </p:cNvSpPr>
          <p:nvPr>
            <p:ph type="title"/>
          </p:nvPr>
        </p:nvSpPr>
        <p:spPr>
          <a:xfrm>
            <a:off x="200472" y="-10245"/>
            <a:ext cx="9372600" cy="342901"/>
          </a:xfrm>
        </p:spPr>
        <p:txBody>
          <a:bodyPr/>
          <a:lstStyle/>
          <a:p>
            <a:pPr eaLnBrk="1" hangingPunct="1"/>
            <a:r>
              <a:rPr lang="en-NZ" dirty="0" smtClean="0"/>
              <a:t>Objectives</a:t>
            </a:r>
          </a:p>
        </p:txBody>
      </p:sp>
      <p:pic>
        <p:nvPicPr>
          <p:cNvPr id="6" name="Picture 5"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37723425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29</a:t>
            </a:fld>
            <a:endParaRPr lang="en-AU" sz="1400" b="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999014488"/>
              </p:ext>
            </p:extLst>
          </p:nvPr>
        </p:nvGraphicFramePr>
        <p:xfrm>
          <a:off x="274045" y="561236"/>
          <a:ext cx="9289031" cy="5494020"/>
        </p:xfrm>
        <a:graphic>
          <a:graphicData uri="http://schemas.openxmlformats.org/drawingml/2006/table">
            <a:tbl>
              <a:tblPr/>
              <a:tblGrid>
                <a:gridCol w="3886867"/>
                <a:gridCol w="1513732"/>
                <a:gridCol w="3888432"/>
              </a:tblGrid>
              <a:tr h="131460">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Question or comment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Stakeholder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ts val="600"/>
                        </a:spcBef>
                        <a:spcAft>
                          <a:spcPct val="0"/>
                        </a:spcAft>
                        <a:buClr>
                          <a:srgbClr val="000066"/>
                        </a:buClr>
                        <a:buSzTx/>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Reply</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44412">
                <a:tc>
                  <a:txBody>
                    <a:bodyPr/>
                    <a:lstStyle/>
                    <a:p>
                      <a:pPr algn="l" fontAlgn="b"/>
                      <a:r>
                        <a:rPr lang="en-US" sz="1600" b="0" i="0" u="none" strike="noStrike" dirty="0" err="1" smtClean="0">
                          <a:solidFill>
                            <a:srgbClr val="000000"/>
                          </a:solidFill>
                          <a:effectLst/>
                          <a:latin typeface="Calibri" pitchFamily="34" charset="0"/>
                          <a:cs typeface="Calibri" pitchFamily="34" charset="0"/>
                        </a:rPr>
                        <a:t>ANGLEC</a:t>
                      </a:r>
                      <a:r>
                        <a:rPr lang="en-US" sz="1600" b="0" i="0" u="none" strike="noStrike" dirty="0" smtClean="0">
                          <a:solidFill>
                            <a:srgbClr val="000000"/>
                          </a:solidFill>
                          <a:effectLst/>
                          <a:latin typeface="Calibri" pitchFamily="34" charset="0"/>
                          <a:cs typeface="Calibri" pitchFamily="34" charset="0"/>
                        </a:rPr>
                        <a:t> should find a way to reduce electricity costs, using renewables, since it can do it best and at the least cost</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David Carty</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 The recommended Corporate Rules aim to ensure precisely that—and in addition, customer-owned</a:t>
                      </a:r>
                      <a:r>
                        <a:rPr lang="en-US" sz="1600" b="0" i="0" u="none" strike="noStrike" baseline="0" dirty="0" smtClean="0">
                          <a:solidFill>
                            <a:srgbClr val="000000"/>
                          </a:solidFill>
                          <a:effectLst/>
                          <a:latin typeface="Calibri" pitchFamily="34" charset="0"/>
                          <a:cs typeface="Calibri" pitchFamily="34" charset="0"/>
                        </a:rPr>
                        <a:t> generation can play a role, as long as it gets avoided cost (no more, but no less either)</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Government should take a sensible approach to reduce costs for the</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country as a whole and not just individuals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David Carty</a:t>
                      </a:r>
                    </a:p>
                    <a:p>
                      <a:pPr algn="ctr" fontAlgn="b"/>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a:t>
                      </a:r>
                      <a:r>
                        <a:rPr lang="en-US" sz="1600" b="0" i="0" u="none" strike="noStrike" baseline="0" dirty="0" smtClean="0">
                          <a:solidFill>
                            <a:srgbClr val="000000"/>
                          </a:solidFill>
                          <a:effectLst/>
                          <a:latin typeface="Calibri" pitchFamily="34" charset="0"/>
                          <a:cs typeface="Calibri" pitchFamily="34" charset="0"/>
                        </a:rPr>
                        <a:t> That is the priority of the Government, and that is why economic viability (that is, reducing electricity costs to all customers) is the key criterion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Sustainability should be</a:t>
                      </a:r>
                      <a:r>
                        <a:rPr lang="en-US" sz="1600" b="0" i="0" u="none" strike="noStrike" baseline="0" dirty="0" smtClean="0">
                          <a:solidFill>
                            <a:srgbClr val="000000"/>
                          </a:solidFill>
                          <a:effectLst/>
                          <a:latin typeface="Calibri" pitchFamily="34" charset="0"/>
                          <a:cs typeface="Calibri" pitchFamily="34" charset="0"/>
                        </a:rPr>
                        <a:t> a general approach beyond just electricity. </a:t>
                      </a:r>
                      <a:r>
                        <a:rPr lang="en-US" sz="1600" b="0" i="0" u="none" strike="noStrike" dirty="0" smtClean="0">
                          <a:solidFill>
                            <a:srgbClr val="000000"/>
                          </a:solidFill>
                          <a:effectLst/>
                          <a:latin typeface="Calibri" pitchFamily="34" charset="0"/>
                          <a:cs typeface="Calibri" pitchFamily="34" charset="0"/>
                        </a:rPr>
                        <a:t>Anguilla as a country should brand itself as sustainable,</a:t>
                      </a:r>
                      <a:r>
                        <a:rPr lang="en-US" sz="1600" b="0" i="0" u="none" strike="noStrike" baseline="0" dirty="0" smtClean="0">
                          <a:solidFill>
                            <a:srgbClr val="000000"/>
                          </a:solidFill>
                          <a:effectLst/>
                          <a:latin typeface="Calibri" pitchFamily="34" charset="0"/>
                          <a:cs typeface="Calibri" pitchFamily="34" charset="0"/>
                        </a:rPr>
                        <a:t> focusing in particular on climate change mitigation and adaptation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Calibri" pitchFamily="34" charset="0"/>
                          <a:cs typeface="Calibri" pitchFamily="34" charset="0"/>
                        </a:rPr>
                        <a:t>Mr. David Carty</a:t>
                      </a:r>
                    </a:p>
                    <a:p>
                      <a:pPr algn="ctr" fontAlgn="b"/>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Yes—this </a:t>
                      </a:r>
                      <a:r>
                        <a:rPr lang="en-US" sz="1600" b="0" i="0" u="none" strike="noStrike" baseline="0" dirty="0" smtClean="0">
                          <a:solidFill>
                            <a:srgbClr val="000000"/>
                          </a:solidFill>
                          <a:effectLst/>
                          <a:latin typeface="Calibri" pitchFamily="34" charset="0"/>
                          <a:cs typeface="Calibri" pitchFamily="34" charset="0"/>
                        </a:rPr>
                        <a:t>assignment focuses on electricity, but sustainability matters more broadly. The carbon abatement curve for electricity shows that key options to avoid CO</a:t>
                      </a:r>
                      <a:r>
                        <a:rPr lang="en-US" sz="1600" b="0" i="0" u="none" strike="noStrike" baseline="-25000" dirty="0" smtClean="0">
                          <a:solidFill>
                            <a:srgbClr val="000000"/>
                          </a:solidFill>
                          <a:effectLst/>
                          <a:latin typeface="Calibri" pitchFamily="34" charset="0"/>
                          <a:cs typeface="Calibri" pitchFamily="34" charset="0"/>
                        </a:rPr>
                        <a:t>2</a:t>
                      </a:r>
                      <a:r>
                        <a:rPr lang="en-US" sz="1600" b="0" i="0" u="none" strike="noStrike" baseline="0" dirty="0" smtClean="0">
                          <a:solidFill>
                            <a:srgbClr val="000000"/>
                          </a:solidFill>
                          <a:effectLst/>
                          <a:latin typeface="Calibri" pitchFamily="34" charset="0"/>
                          <a:cs typeface="Calibri" pitchFamily="34" charset="0"/>
                        </a:rPr>
                        <a:t> in Anguilla can also save the country money—it is one concrete step in that direction</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412">
                <a:tc>
                  <a:txBody>
                    <a:bodyPr/>
                    <a:lstStyle/>
                    <a:p>
                      <a:pPr algn="l" fontAlgn="b"/>
                      <a:r>
                        <a:rPr lang="en-US" sz="1600" b="0" i="0" u="none" strike="noStrike" dirty="0" smtClean="0">
                          <a:solidFill>
                            <a:srgbClr val="000000"/>
                          </a:solidFill>
                          <a:effectLst/>
                          <a:latin typeface="Calibri" pitchFamily="34" charset="0"/>
                          <a:cs typeface="Calibri" pitchFamily="34" charset="0"/>
                        </a:rPr>
                        <a:t>Anguilla went from gas and kerosene lamps to electricity that became affordable to all Anguillans. Renewables need</a:t>
                      </a:r>
                      <a:r>
                        <a:rPr lang="en-US" sz="1600" b="0" i="0" u="none" strike="noStrike" baseline="0" dirty="0" smtClean="0">
                          <a:solidFill>
                            <a:srgbClr val="000000"/>
                          </a:solidFill>
                          <a:effectLst/>
                          <a:latin typeface="Calibri" pitchFamily="34" charset="0"/>
                          <a:cs typeface="Calibri" pitchFamily="34" charset="0"/>
                        </a:rPr>
                        <a:t> </a:t>
                      </a:r>
                      <a:r>
                        <a:rPr lang="en-US" sz="1600" b="0" i="0" u="none" strike="noStrike" dirty="0" smtClean="0">
                          <a:solidFill>
                            <a:srgbClr val="000000"/>
                          </a:solidFill>
                          <a:effectLst/>
                          <a:latin typeface="Calibri" pitchFamily="34" charset="0"/>
                          <a:cs typeface="Calibri" pitchFamily="34" charset="0"/>
                        </a:rPr>
                        <a:t>to be done, but  electricity </a:t>
                      </a:r>
                      <a:r>
                        <a:rPr lang="en-US" sz="1600" b="0" i="0" u="none" strike="noStrike" dirty="0" smtClean="0">
                          <a:solidFill>
                            <a:srgbClr val="000000"/>
                          </a:solidFill>
                          <a:effectLst/>
                          <a:latin typeface="Calibri" pitchFamily="34" charset="0"/>
                          <a:cs typeface="Calibri" pitchFamily="34" charset="0"/>
                        </a:rPr>
                        <a:t>should </a:t>
                      </a:r>
                      <a:r>
                        <a:rPr lang="en-US" sz="1600" b="0" i="0" u="none" strike="noStrike" dirty="0" smtClean="0">
                          <a:solidFill>
                            <a:srgbClr val="000000"/>
                          </a:solidFill>
                          <a:effectLst/>
                          <a:latin typeface="Calibri" pitchFamily="34" charset="0"/>
                          <a:cs typeface="Calibri" pitchFamily="34" charset="0"/>
                        </a:rPr>
                        <a:t>remain affordable to people</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600" b="0" i="0" u="none" strike="noStrike" dirty="0" smtClean="0">
                          <a:solidFill>
                            <a:srgbClr val="000000"/>
                          </a:solidFill>
                          <a:effectLst/>
                          <a:latin typeface="Calibri" pitchFamily="34" charset="0"/>
                          <a:cs typeface="Calibri" pitchFamily="34" charset="0"/>
                        </a:rPr>
                        <a:t>Mr. Desmond </a:t>
                      </a:r>
                      <a:r>
                        <a:rPr lang="en-US" sz="1600" b="0" i="0" u="none" strike="noStrike" dirty="0" err="1" smtClean="0">
                          <a:solidFill>
                            <a:srgbClr val="000000"/>
                          </a:solidFill>
                          <a:effectLst/>
                          <a:latin typeface="Calibri" pitchFamily="34" charset="0"/>
                          <a:cs typeface="Calibri" pitchFamily="34" charset="0"/>
                        </a:rPr>
                        <a:t>Gumbs</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b"/>
                      <a:r>
                        <a:rPr lang="en-US" sz="1600" b="0" i="0" u="none" strike="noStrike" dirty="0" smtClean="0">
                          <a:solidFill>
                            <a:srgbClr val="000000"/>
                          </a:solidFill>
                          <a:effectLst/>
                          <a:latin typeface="Calibri" pitchFamily="34" charset="0"/>
                          <a:cs typeface="Calibri" pitchFamily="34" charset="0"/>
                        </a:rPr>
                        <a:t>Yes—regarding</a:t>
                      </a:r>
                      <a:r>
                        <a:rPr lang="en-US" sz="1600" b="0" i="0" u="none" strike="noStrike" baseline="0" dirty="0" smtClean="0">
                          <a:solidFill>
                            <a:srgbClr val="000000"/>
                          </a:solidFill>
                          <a:effectLst/>
                          <a:latin typeface="Calibri" pitchFamily="34" charset="0"/>
                          <a:cs typeface="Calibri" pitchFamily="34" charset="0"/>
                        </a:rPr>
                        <a:t> renewables,</a:t>
                      </a:r>
                      <a:r>
                        <a:rPr lang="en-US" sz="1600" b="0" i="0" u="none" strike="noStrike" dirty="0" smtClean="0">
                          <a:solidFill>
                            <a:srgbClr val="000000"/>
                          </a:solidFill>
                          <a:effectLst/>
                          <a:latin typeface="Calibri" pitchFamily="34" charset="0"/>
                          <a:cs typeface="Calibri" pitchFamily="34" charset="0"/>
                        </a:rPr>
                        <a:t> ensuring affordability and doing more renewables </a:t>
                      </a:r>
                      <a:r>
                        <a:rPr lang="en-US" sz="1600" b="0" i="0" u="none" strike="noStrike" baseline="0" dirty="0" smtClean="0">
                          <a:solidFill>
                            <a:srgbClr val="000000"/>
                          </a:solidFill>
                          <a:effectLst/>
                          <a:latin typeface="Calibri" pitchFamily="34" charset="0"/>
                          <a:cs typeface="Calibri" pitchFamily="34" charset="0"/>
                        </a:rPr>
                        <a:t>are complementary goals since there are a number of renewable options available that will reduce generation electricity costs, making it more affordable in Anguilla</a:t>
                      </a:r>
                      <a:endParaRPr lang="en-US" sz="16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
        <p:nvSpPr>
          <p:cNvPr id="7" name="Title 1"/>
          <p:cNvSpPr txBox="1">
            <a:spLocks/>
          </p:cNvSpPr>
          <p:nvPr/>
        </p:nvSpPr>
        <p:spPr bwMode="auto">
          <a:xfrm>
            <a:off x="200472" y="8879"/>
            <a:ext cx="9372600" cy="3429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algn="l" rtl="0" eaLnBrk="0" fontAlgn="base" hangingPunct="0">
              <a:spcBef>
                <a:spcPct val="0"/>
              </a:spcBef>
              <a:spcAft>
                <a:spcPct val="0"/>
              </a:spcAft>
              <a:defRPr sz="2000" b="1" i="1">
                <a:solidFill>
                  <a:schemeClr val="tx1"/>
                </a:solidFill>
                <a:latin typeface="Arial" charset="0"/>
                <a:ea typeface="+mj-ea"/>
                <a:cs typeface="+mj-cs"/>
              </a:defRPr>
            </a:lvl1pPr>
            <a:lvl2pPr algn="l" rtl="0" eaLnBrk="0" fontAlgn="base" hangingPunct="0">
              <a:spcBef>
                <a:spcPct val="0"/>
              </a:spcBef>
              <a:spcAft>
                <a:spcPct val="0"/>
              </a:spcAft>
              <a:defRPr sz="2000" b="1" i="1">
                <a:solidFill>
                  <a:schemeClr val="tx1"/>
                </a:solidFill>
                <a:latin typeface="Arial" charset="0"/>
              </a:defRPr>
            </a:lvl2pPr>
            <a:lvl3pPr algn="l" rtl="0" eaLnBrk="0" fontAlgn="base" hangingPunct="0">
              <a:spcBef>
                <a:spcPct val="0"/>
              </a:spcBef>
              <a:spcAft>
                <a:spcPct val="0"/>
              </a:spcAft>
              <a:defRPr sz="2000" b="1" i="1">
                <a:solidFill>
                  <a:schemeClr val="tx1"/>
                </a:solidFill>
                <a:latin typeface="Arial" charset="0"/>
              </a:defRPr>
            </a:lvl3pPr>
            <a:lvl4pPr algn="l" rtl="0" eaLnBrk="0" fontAlgn="base" hangingPunct="0">
              <a:spcBef>
                <a:spcPct val="0"/>
              </a:spcBef>
              <a:spcAft>
                <a:spcPct val="0"/>
              </a:spcAft>
              <a:defRPr sz="2000" b="1" i="1">
                <a:solidFill>
                  <a:schemeClr val="tx1"/>
                </a:solidFill>
                <a:latin typeface="Arial" charset="0"/>
              </a:defRPr>
            </a:lvl4pPr>
            <a:lvl5pPr algn="l" rtl="0" eaLnBrk="0" fontAlgn="base" hangingPunct="0">
              <a:spcBef>
                <a:spcPct val="0"/>
              </a:spcBef>
              <a:spcAft>
                <a:spcPct val="0"/>
              </a:spcAft>
              <a:defRPr sz="2000" b="1" i="1">
                <a:solidFill>
                  <a:schemeClr val="tx1"/>
                </a:solidFill>
                <a:latin typeface="Arial" charset="0"/>
              </a:defRPr>
            </a:lvl5pPr>
            <a:lvl6pPr marL="457200" algn="l" rtl="0" eaLnBrk="1" fontAlgn="base" hangingPunct="1">
              <a:spcBef>
                <a:spcPct val="0"/>
              </a:spcBef>
              <a:spcAft>
                <a:spcPct val="0"/>
              </a:spcAft>
              <a:defRPr sz="2000" b="1" i="1">
                <a:solidFill>
                  <a:schemeClr val="tx1"/>
                </a:solidFill>
                <a:latin typeface="Arial" charset="0"/>
              </a:defRPr>
            </a:lvl6pPr>
            <a:lvl7pPr marL="914400" algn="l" rtl="0" eaLnBrk="1" fontAlgn="base" hangingPunct="1">
              <a:spcBef>
                <a:spcPct val="0"/>
              </a:spcBef>
              <a:spcAft>
                <a:spcPct val="0"/>
              </a:spcAft>
              <a:defRPr sz="2000" b="1" i="1">
                <a:solidFill>
                  <a:schemeClr val="tx1"/>
                </a:solidFill>
                <a:latin typeface="Arial" charset="0"/>
              </a:defRPr>
            </a:lvl7pPr>
            <a:lvl8pPr marL="1371600" algn="l" rtl="0" eaLnBrk="1" fontAlgn="base" hangingPunct="1">
              <a:spcBef>
                <a:spcPct val="0"/>
              </a:spcBef>
              <a:spcAft>
                <a:spcPct val="0"/>
              </a:spcAft>
              <a:defRPr sz="2000" b="1" i="1">
                <a:solidFill>
                  <a:schemeClr val="tx1"/>
                </a:solidFill>
                <a:latin typeface="Arial" charset="0"/>
              </a:defRPr>
            </a:lvl8pPr>
            <a:lvl9pPr marL="1828800" algn="l" rtl="0" eaLnBrk="1" fontAlgn="base" hangingPunct="1">
              <a:spcBef>
                <a:spcPct val="0"/>
              </a:spcBef>
              <a:spcAft>
                <a:spcPct val="0"/>
              </a:spcAft>
              <a:defRPr sz="2000" b="1" i="1">
                <a:solidFill>
                  <a:schemeClr val="tx1"/>
                </a:solidFill>
                <a:latin typeface="Arial" charset="0"/>
              </a:defRPr>
            </a:lvl9pPr>
          </a:lstStyle>
          <a:p>
            <a:pPr>
              <a:buNone/>
            </a:pPr>
            <a:r>
              <a:rPr lang="en-US" dirty="0" smtClean="0"/>
              <a:t>Wrap Up: Other Comments (slide 3 of 3)</a:t>
            </a:r>
            <a:endParaRPr lang="en-US" dirty="0"/>
          </a:p>
        </p:txBody>
      </p:sp>
    </p:spTree>
    <p:extLst>
      <p:ext uri="{BB962C8B-B14F-4D97-AF65-F5344CB8AC3E}">
        <p14:creationId xmlns:p14="http://schemas.microsoft.com/office/powerpoint/2010/main" val="34620358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848405F9-3800-4AFB-96EC-C80D8DAE12BD}" type="slidenum">
              <a:rPr lang="en-AU" smtClean="0"/>
              <a:pPr>
                <a:defRPr/>
              </a:pPr>
              <a:t>30</a:t>
            </a:fld>
            <a:endParaRPr lang="en-AU" sz="1400" b="0">
              <a:latin typeface="Times New Roman" pitchFamily="18" charset="0"/>
            </a:endParaRPr>
          </a:p>
        </p:txBody>
      </p:sp>
      <p:sp>
        <p:nvSpPr>
          <p:cNvPr id="5" name="Rectangle 18"/>
          <p:cNvSpPr>
            <a:spLocks noGrp="1" noChangeArrowheads="1"/>
          </p:cNvSpPr>
          <p:nvPr>
            <p:ph type="title" idx="4294967295"/>
          </p:nvPr>
        </p:nvSpPr>
        <p:spPr>
          <a:xfrm>
            <a:off x="200472" y="-10245"/>
            <a:ext cx="9677400" cy="342901"/>
          </a:xfrm>
        </p:spPr>
        <p:txBody>
          <a:bodyPr/>
          <a:lstStyle/>
          <a:p>
            <a:pPr eaLnBrk="1" hangingPunct="1"/>
            <a:r>
              <a:rPr lang="en-NZ" dirty="0" smtClean="0"/>
              <a:t>Contact Information</a:t>
            </a:r>
          </a:p>
        </p:txBody>
      </p:sp>
      <p:sp>
        <p:nvSpPr>
          <p:cNvPr id="6" name="Rectangle 26"/>
          <p:cNvSpPr txBox="1">
            <a:spLocks noChangeArrowheads="1"/>
          </p:cNvSpPr>
          <p:nvPr/>
        </p:nvSpPr>
        <p:spPr bwMode="auto">
          <a:xfrm>
            <a:off x="200472" y="548680"/>
            <a:ext cx="9361040" cy="5328592"/>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pPr eaLnBrk="1" hangingPunct="1">
              <a:spcBef>
                <a:spcPts val="1800"/>
              </a:spcBef>
            </a:pPr>
            <a:endParaRPr lang="en-US" sz="2000" dirty="0" smtClean="0"/>
          </a:p>
          <a:p>
            <a:pPr eaLnBrk="1" hangingPunct="1">
              <a:spcBef>
                <a:spcPts val="1800"/>
              </a:spcBef>
            </a:pPr>
            <a:r>
              <a:rPr lang="en-US" sz="2000" dirty="0" smtClean="0"/>
              <a:t>Gianmarco Servetti</a:t>
            </a:r>
          </a:p>
          <a:p>
            <a:pPr lvl="1" eaLnBrk="1" hangingPunct="1">
              <a:spcBef>
                <a:spcPts val="1800"/>
              </a:spcBef>
            </a:pPr>
            <a:r>
              <a:rPr lang="en-US" sz="2000" dirty="0" err="1" smtClean="0">
                <a:hlinkClick r:id="rId2"/>
              </a:rPr>
              <a:t>Gianmarco.Servetti@castalia-advisors.com</a:t>
            </a:r>
            <a:r>
              <a:rPr lang="en-US" sz="2000" dirty="0" smtClean="0"/>
              <a:t> </a:t>
            </a:r>
          </a:p>
          <a:p>
            <a:pPr marL="0" indent="0" eaLnBrk="1" hangingPunct="1">
              <a:spcBef>
                <a:spcPts val="1800"/>
              </a:spcBef>
              <a:buNone/>
            </a:pPr>
            <a:endParaRPr lang="en-US" sz="2000" dirty="0" smtClean="0"/>
          </a:p>
          <a:p>
            <a:pPr eaLnBrk="1" hangingPunct="1">
              <a:spcBef>
                <a:spcPts val="1800"/>
              </a:spcBef>
            </a:pPr>
            <a:r>
              <a:rPr lang="en-US" sz="2000" dirty="0"/>
              <a:t>Laura Berman</a:t>
            </a:r>
          </a:p>
          <a:p>
            <a:pPr lvl="1" eaLnBrk="1" hangingPunct="1">
              <a:spcBef>
                <a:spcPts val="1800"/>
              </a:spcBef>
            </a:pPr>
            <a:r>
              <a:rPr lang="en-US" sz="2000" dirty="0" err="1">
                <a:hlinkClick r:id="rId3"/>
              </a:rPr>
              <a:t>Laura.Berman@castalia-advisors.com</a:t>
            </a:r>
            <a:endParaRPr lang="en-US" sz="2000" dirty="0">
              <a:hlinkClick r:id="rId2"/>
            </a:endParaRPr>
          </a:p>
          <a:p>
            <a:pPr eaLnBrk="1" hangingPunct="1">
              <a:spcBef>
                <a:spcPts val="1800"/>
              </a:spcBef>
            </a:pPr>
            <a:endParaRPr lang="en-US" sz="2000" dirty="0" smtClean="0"/>
          </a:p>
          <a:p>
            <a:pPr eaLnBrk="1" hangingPunct="1">
              <a:spcBef>
                <a:spcPts val="1800"/>
              </a:spcBef>
            </a:pPr>
            <a:r>
              <a:rPr lang="en-US" sz="2000" dirty="0" smtClean="0"/>
              <a:t>Barbara Vargas</a:t>
            </a:r>
          </a:p>
          <a:p>
            <a:pPr lvl="1" eaLnBrk="1" hangingPunct="1">
              <a:spcBef>
                <a:spcPts val="1800"/>
              </a:spcBef>
            </a:pPr>
            <a:r>
              <a:rPr lang="en-US" sz="2000" dirty="0" err="1" smtClean="0">
                <a:hlinkClick r:id="rId4"/>
              </a:rPr>
              <a:t>barbara_pierre@yahoo.com</a:t>
            </a:r>
            <a:r>
              <a:rPr lang="en-US" sz="2000" dirty="0" smtClean="0"/>
              <a:t> </a:t>
            </a:r>
            <a:endParaRPr lang="en-US" sz="2000" dirty="0" smtClean="0">
              <a:hlinkClick r:id="rId2"/>
            </a:endParaRPr>
          </a:p>
        </p:txBody>
      </p:sp>
      <p:pic>
        <p:nvPicPr>
          <p:cNvPr id="7" name="Picture 6" descr="Description: C:\Users\Carl\Documents\PwC\Projects\6355_CDKN\CDKN Main Logo_Orange.png"/>
          <p:cNvPicPr/>
          <p:nvPr/>
        </p:nvPicPr>
        <p:blipFill>
          <a:blip r:embed="rId5" cstate="print"/>
          <a:srcRect/>
          <a:stretch>
            <a:fillRect/>
          </a:stretch>
        </p:blipFill>
        <p:spPr bwMode="auto">
          <a:xfrm>
            <a:off x="274045" y="6536066"/>
            <a:ext cx="621358" cy="298708"/>
          </a:xfrm>
          <a:prstGeom prst="rect">
            <a:avLst/>
          </a:prstGeom>
          <a:noFill/>
          <a:ln w="9525">
            <a:noFill/>
            <a:miter lim="800000"/>
            <a:headEnd/>
            <a:tailEnd/>
          </a:ln>
        </p:spPr>
      </p:pic>
    </p:spTree>
    <p:extLst>
      <p:ext uri="{BB962C8B-B14F-4D97-AF65-F5344CB8AC3E}">
        <p14:creationId xmlns:p14="http://schemas.microsoft.com/office/powerpoint/2010/main" val="2054814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utoShape 6"/>
          <p:cNvSpPr>
            <a:spLocks noChangeArrowheads="1"/>
          </p:cNvSpPr>
          <p:nvPr/>
        </p:nvSpPr>
        <p:spPr bwMode="auto">
          <a:xfrm>
            <a:off x="8471063" y="2310259"/>
            <a:ext cx="1378481" cy="903659"/>
          </a:xfrm>
          <a:prstGeom prst="roundRect">
            <a:avLst>
              <a:gd name="adj" fmla="val 16667"/>
            </a:avLst>
          </a:prstGeom>
          <a:solidFill>
            <a:srgbClr val="FF9900"/>
          </a:solidFill>
          <a:ln>
            <a:noFill/>
          </a:ln>
          <a:effectLst/>
          <a:extLst>
            <a:ext uri="{91240B29-F687-4F45-9708-019B960494DF}">
              <a14:hiddenLine xmlns:a14="http://schemas.microsoft.com/office/drawing/2010/main" w="9525" algn="ctr">
                <a:solidFill>
                  <a:srgbClr val="FF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lgn="ctr">
              <a:buNone/>
            </a:pPr>
            <a:r>
              <a:rPr lang="en-US" sz="1200" i="1" dirty="0" smtClean="0"/>
              <a:t>Final Presentation (3</a:t>
            </a:r>
            <a:r>
              <a:rPr lang="en-US" sz="1200" i="1" baseline="30000" dirty="0" smtClean="0"/>
              <a:t>rd</a:t>
            </a:r>
            <a:r>
              <a:rPr lang="en-US" sz="1200" i="1" dirty="0" smtClean="0"/>
              <a:t> trip)</a:t>
            </a:r>
            <a:endParaRPr lang="en-US" sz="1200" i="1" dirty="0"/>
          </a:p>
        </p:txBody>
      </p:sp>
      <p:sp>
        <p:nvSpPr>
          <p:cNvPr id="21506" name="Slide Number Placeholder 4"/>
          <p:cNvSpPr>
            <a:spLocks noGrp="1"/>
          </p:cNvSpPr>
          <p:nvPr>
            <p:ph type="sldNum" sz="quarter" idx="11"/>
          </p:nvPr>
        </p:nvSpPr>
        <p:spPr>
          <a:noFill/>
        </p:spPr>
        <p:txBody>
          <a:bodyPr/>
          <a:lstStyle/>
          <a:p>
            <a:fld id="{37AA402B-AC52-44C4-B7C5-F10433EC7A15}" type="slidenum">
              <a:rPr lang="en-AU" smtClean="0"/>
              <a:pPr/>
              <a:t>3</a:t>
            </a:fld>
            <a:endParaRPr lang="en-AU" sz="1400" b="0" smtClean="0">
              <a:latin typeface="Times New Roman" pitchFamily="18" charset="0"/>
            </a:endParaRPr>
          </a:p>
        </p:txBody>
      </p:sp>
      <p:sp>
        <p:nvSpPr>
          <p:cNvPr id="21507"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225EB9BC-0AC4-45EB-9F1F-E4C95FB844C3}" type="slidenum">
              <a:rPr lang="en-AU" sz="1000"/>
              <a:pPr algn="ctr" eaLnBrk="0" hangingPunct="0">
                <a:spcBef>
                  <a:spcPct val="0"/>
                </a:spcBef>
                <a:buFontTx/>
                <a:buNone/>
              </a:pPr>
              <a:t>3</a:t>
            </a:fld>
            <a:endParaRPr lang="en-AU" sz="1400" b="0">
              <a:latin typeface="Times New Roman" pitchFamily="18" charset="0"/>
            </a:endParaRPr>
          </a:p>
        </p:txBody>
      </p:sp>
      <p:sp>
        <p:nvSpPr>
          <p:cNvPr id="7" name="Rectangle 18"/>
          <p:cNvSpPr>
            <a:spLocks noGrp="1" noChangeArrowheads="1"/>
          </p:cNvSpPr>
          <p:nvPr>
            <p:ph type="title"/>
          </p:nvPr>
        </p:nvSpPr>
        <p:spPr>
          <a:xfrm>
            <a:off x="200472" y="-10245"/>
            <a:ext cx="9372600" cy="342901"/>
          </a:xfrm>
        </p:spPr>
        <p:txBody>
          <a:bodyPr/>
          <a:lstStyle/>
          <a:p>
            <a:pPr eaLnBrk="1" hangingPunct="1"/>
            <a:r>
              <a:rPr lang="en-NZ" dirty="0" smtClean="0"/>
              <a:t>Work Plan and Deliverables</a:t>
            </a:r>
          </a:p>
        </p:txBody>
      </p:sp>
      <p:sp>
        <p:nvSpPr>
          <p:cNvPr id="9" name="AutoShape 6"/>
          <p:cNvSpPr>
            <a:spLocks noChangeArrowheads="1"/>
          </p:cNvSpPr>
          <p:nvPr/>
        </p:nvSpPr>
        <p:spPr bwMode="auto">
          <a:xfrm>
            <a:off x="56456" y="2022227"/>
            <a:ext cx="1152525" cy="903659"/>
          </a:xfrm>
          <a:prstGeom prst="roundRect">
            <a:avLst>
              <a:gd name="adj" fmla="val 16667"/>
            </a:avLst>
          </a:prstGeom>
          <a:solidFill>
            <a:srgbClr val="FF9900"/>
          </a:solidFill>
          <a:ln>
            <a:noFill/>
          </a:ln>
          <a:effectLst/>
          <a:extLst>
            <a:ext uri="{91240B29-F687-4F45-9708-019B960494DF}">
              <a14:hiddenLine xmlns:a14="http://schemas.microsoft.com/office/drawing/2010/main" w="9525" algn="ctr">
                <a:solidFill>
                  <a:srgbClr val="FF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lgn="ctr">
              <a:buNone/>
            </a:pPr>
            <a:r>
              <a:rPr lang="en-US" sz="1200" i="1" dirty="0" smtClean="0"/>
              <a:t>Inception (1</a:t>
            </a:r>
            <a:r>
              <a:rPr lang="en-US" sz="1200" i="1" baseline="30000" dirty="0" smtClean="0"/>
              <a:t>st</a:t>
            </a:r>
            <a:r>
              <a:rPr lang="en-US" sz="1200" i="1" dirty="0" smtClean="0"/>
              <a:t> trip)</a:t>
            </a:r>
            <a:endParaRPr lang="en-US" sz="1200" i="1" dirty="0"/>
          </a:p>
        </p:txBody>
      </p:sp>
      <p:sp>
        <p:nvSpPr>
          <p:cNvPr id="10" name="AutoShape 7"/>
          <p:cNvSpPr>
            <a:spLocks noChangeArrowheads="1"/>
          </p:cNvSpPr>
          <p:nvPr/>
        </p:nvSpPr>
        <p:spPr bwMode="auto">
          <a:xfrm>
            <a:off x="2074267" y="1663750"/>
            <a:ext cx="1441450" cy="863600"/>
          </a:xfrm>
          <a:prstGeom prst="homePlate">
            <a:avLst>
              <a:gd name="adj" fmla="val 41728"/>
            </a:avLst>
          </a:prstGeom>
          <a:solidFill>
            <a:srgbClr val="B2B2B2"/>
          </a:solidFill>
          <a:ln>
            <a:noFill/>
          </a:ln>
          <a:effectLst/>
          <a:extLst>
            <a:ext uri="{91240B29-F687-4F45-9708-019B960494DF}">
              <a14:hiddenLine xmlns:a14="http://schemas.microsoft.com/office/drawing/2010/main" w="952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buNone/>
            </a:pPr>
            <a:r>
              <a:rPr lang="en-US" sz="1400" i="1" dirty="0" smtClean="0"/>
              <a:t>Assess Anguilla’s RE Potential</a:t>
            </a:r>
            <a:endParaRPr lang="en-US" sz="1400" i="1" dirty="0"/>
          </a:p>
        </p:txBody>
      </p:sp>
      <p:sp>
        <p:nvSpPr>
          <p:cNvPr id="11" name="AutoShape 8"/>
          <p:cNvSpPr>
            <a:spLocks noChangeArrowheads="1"/>
          </p:cNvSpPr>
          <p:nvPr/>
        </p:nvSpPr>
        <p:spPr bwMode="auto">
          <a:xfrm>
            <a:off x="2072680" y="2598787"/>
            <a:ext cx="1512887" cy="863600"/>
          </a:xfrm>
          <a:prstGeom prst="homePlate">
            <a:avLst>
              <a:gd name="adj" fmla="val 43796"/>
            </a:avLst>
          </a:prstGeom>
          <a:solidFill>
            <a:srgbClr val="B2B2B2"/>
          </a:solidFill>
          <a:ln>
            <a:noFill/>
          </a:ln>
          <a:effectLst/>
          <a:extLst>
            <a:ext uri="{91240B29-F687-4F45-9708-019B960494DF}">
              <a14:hiddenLine xmlns:a14="http://schemas.microsoft.com/office/drawing/2010/main" w="952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buNone/>
            </a:pPr>
            <a:r>
              <a:rPr lang="en-US" sz="1400" i="1" dirty="0" smtClean="0"/>
              <a:t>Identify Barriers to RE Potential</a:t>
            </a:r>
            <a:endParaRPr lang="en-US" sz="1400" i="1" dirty="0"/>
          </a:p>
        </p:txBody>
      </p:sp>
      <p:sp>
        <p:nvSpPr>
          <p:cNvPr id="13" name="AutoShape 17"/>
          <p:cNvSpPr>
            <a:spLocks noChangeArrowheads="1"/>
          </p:cNvSpPr>
          <p:nvPr/>
        </p:nvSpPr>
        <p:spPr bwMode="auto">
          <a:xfrm>
            <a:off x="3656583" y="1810221"/>
            <a:ext cx="1584449" cy="1512168"/>
          </a:xfrm>
          <a:prstGeom prst="homePlate">
            <a:avLst>
              <a:gd name="adj" fmla="val 25000"/>
            </a:avLst>
          </a:prstGeom>
          <a:solidFill>
            <a:srgbClr val="B2B2B2"/>
          </a:solidFill>
          <a:ln>
            <a:noFill/>
          </a:ln>
          <a:effectLst/>
          <a:extLst>
            <a:ext uri="{91240B29-F687-4F45-9708-019B960494DF}">
              <a14:hiddenLine xmlns:a14="http://schemas.microsoft.com/office/drawing/2010/main" w="952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buNone/>
            </a:pPr>
            <a:r>
              <a:rPr lang="en-US" sz="1400" i="1" dirty="0" smtClean="0"/>
              <a:t>Recommend Improvements to Legal and Regulatory Framework</a:t>
            </a:r>
            <a:endParaRPr lang="en-US" sz="1400" i="1" dirty="0"/>
          </a:p>
        </p:txBody>
      </p:sp>
      <p:sp>
        <p:nvSpPr>
          <p:cNvPr id="16" name="Oval 21"/>
          <p:cNvSpPr>
            <a:spLocks noChangeArrowheads="1"/>
          </p:cNvSpPr>
          <p:nvPr/>
        </p:nvSpPr>
        <p:spPr bwMode="auto">
          <a:xfrm>
            <a:off x="626155" y="1517526"/>
            <a:ext cx="1426195" cy="720725"/>
          </a:xfrm>
          <a:prstGeom prst="ellipse">
            <a:avLst/>
          </a:prstGeom>
          <a:solidFill>
            <a:srgbClr val="003399"/>
          </a:solidFill>
          <a:ln>
            <a:noFill/>
          </a:ln>
          <a:effectLst/>
          <a:extLst>
            <a:ext uri="{91240B29-F687-4F45-9708-019B960494DF}">
              <a14:hiddenLine xmlns:a14="http://schemas.microsoft.com/office/drawing/2010/main" w="9525" algn="ctr">
                <a:solidFill>
                  <a:srgbClr val="FF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lgn="ctr">
              <a:buNone/>
            </a:pPr>
            <a:r>
              <a:rPr lang="en-US" sz="1400" i="1" dirty="0">
                <a:solidFill>
                  <a:schemeClr val="bg1"/>
                </a:solidFill>
              </a:rPr>
              <a:t>Inception Report</a:t>
            </a:r>
          </a:p>
        </p:txBody>
      </p:sp>
      <p:sp>
        <p:nvSpPr>
          <p:cNvPr id="21" name="Line 26"/>
          <p:cNvSpPr>
            <a:spLocks noChangeShapeType="1"/>
          </p:cNvSpPr>
          <p:nvPr/>
        </p:nvSpPr>
        <p:spPr bwMode="auto">
          <a:xfrm>
            <a:off x="200025" y="1374155"/>
            <a:ext cx="9432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038" rIns="90000" bIns="46038" anchor="ctr"/>
          <a:lstStyle/>
          <a:p>
            <a:endParaRPr lang="en-US"/>
          </a:p>
        </p:txBody>
      </p:sp>
      <p:sp>
        <p:nvSpPr>
          <p:cNvPr id="22" name="Text Box 27"/>
          <p:cNvSpPr txBox="1">
            <a:spLocks noChangeArrowheads="1"/>
          </p:cNvSpPr>
          <p:nvPr/>
        </p:nvSpPr>
        <p:spPr bwMode="auto">
          <a:xfrm>
            <a:off x="200025" y="1034959"/>
            <a:ext cx="9505950" cy="339196"/>
          </a:xfrm>
          <a:prstGeom prst="rect">
            <a:avLst/>
          </a:prstGeom>
          <a:noFill/>
          <a:ln>
            <a:noFill/>
          </a:ln>
          <a:effectLst/>
          <a:extLst>
            <a:ext uri="{909E8E84-426E-40DD-AFC4-6F175D3DCCD1}">
              <a14:hiddenFill xmlns:a14="http://schemas.microsoft.com/office/drawing/2010/main">
                <a:solidFill>
                  <a:srgbClr val="B2B2B2"/>
                </a:solidFill>
              </a14:hiddenFill>
            </a:ext>
            <a:ext uri="{91240B29-F687-4F45-9708-019B960494DF}">
              <a14:hiddenLine xmlns:a14="http://schemas.microsoft.com/office/drawing/2010/main" w="9525"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spAutoFit/>
          </a:bodyPr>
          <a:lstStyle/>
          <a:p>
            <a:pPr algn="l">
              <a:buNone/>
            </a:pPr>
            <a:r>
              <a:rPr lang="en-US" dirty="0" smtClean="0"/>
              <a:t>February		                   March		        April	 </a:t>
            </a:r>
            <a:r>
              <a:rPr lang="en-US" dirty="0"/>
              <a:t> </a:t>
            </a:r>
            <a:r>
              <a:rPr lang="en-US" dirty="0" smtClean="0"/>
              <a:t>     	       May        	       August</a:t>
            </a:r>
            <a:endParaRPr lang="en-US" dirty="0"/>
          </a:p>
        </p:txBody>
      </p:sp>
      <p:sp>
        <p:nvSpPr>
          <p:cNvPr id="23" name="AutoShape 28"/>
          <p:cNvSpPr>
            <a:spLocks/>
          </p:cNvSpPr>
          <p:nvPr/>
        </p:nvSpPr>
        <p:spPr bwMode="auto">
          <a:xfrm>
            <a:off x="704528" y="3750419"/>
            <a:ext cx="1872903" cy="1441400"/>
          </a:xfrm>
          <a:prstGeom prst="accentCallout2">
            <a:avLst>
              <a:gd name="adj1" fmla="val 7213"/>
              <a:gd name="adj2" fmla="val -5569"/>
              <a:gd name="adj3" fmla="val 7213"/>
              <a:gd name="adj4" fmla="val -13227"/>
              <a:gd name="adj5" fmla="val -57303"/>
              <a:gd name="adj6" fmla="val -24108"/>
            </a:avLst>
          </a:prstGeom>
          <a:noFill/>
          <a:ln w="9525">
            <a:solidFill>
              <a:schemeClr val="tx1"/>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lstStyle/>
          <a:p>
            <a:pPr algn="l">
              <a:buNone/>
            </a:pPr>
            <a:r>
              <a:rPr lang="en-US" b="0" i="1" dirty="0"/>
              <a:t>Understand facts, objectives and concerns</a:t>
            </a:r>
          </a:p>
          <a:p>
            <a:pPr algn="l">
              <a:buNone/>
            </a:pPr>
            <a:r>
              <a:rPr lang="en-US" b="0" i="1" dirty="0"/>
              <a:t>Collect available information</a:t>
            </a:r>
          </a:p>
        </p:txBody>
      </p:sp>
      <p:sp>
        <p:nvSpPr>
          <p:cNvPr id="24" name="AutoShape 31"/>
          <p:cNvSpPr>
            <a:spLocks/>
          </p:cNvSpPr>
          <p:nvPr/>
        </p:nvSpPr>
        <p:spPr bwMode="auto">
          <a:xfrm>
            <a:off x="3585567" y="4182467"/>
            <a:ext cx="2015877" cy="1606550"/>
          </a:xfrm>
          <a:prstGeom prst="accentCallout2">
            <a:avLst>
              <a:gd name="adj1" fmla="val 7931"/>
              <a:gd name="adj2" fmla="val -4597"/>
              <a:gd name="adj3" fmla="val 7931"/>
              <a:gd name="adj4" fmla="val -11208"/>
              <a:gd name="adj5" fmla="val -42119"/>
              <a:gd name="adj6" fmla="val -34350"/>
            </a:avLst>
          </a:prstGeom>
          <a:noFill/>
          <a:ln w="9525">
            <a:solidFill>
              <a:schemeClr val="tx1"/>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lstStyle/>
          <a:p>
            <a:pPr algn="l">
              <a:buNone/>
            </a:pPr>
            <a:r>
              <a:rPr lang="en-US" b="0" i="1" dirty="0"/>
              <a:t>Consult remotely with stakeholders during the analysis and the development of recommendations</a:t>
            </a:r>
          </a:p>
        </p:txBody>
      </p:sp>
      <p:sp>
        <p:nvSpPr>
          <p:cNvPr id="25" name="AutoShape 32"/>
          <p:cNvSpPr>
            <a:spLocks/>
          </p:cNvSpPr>
          <p:nvPr/>
        </p:nvSpPr>
        <p:spPr bwMode="auto">
          <a:xfrm>
            <a:off x="6611066" y="3822278"/>
            <a:ext cx="1368425" cy="1584325"/>
          </a:xfrm>
          <a:prstGeom prst="accentCallout2">
            <a:avLst>
              <a:gd name="adj1" fmla="val 7213"/>
              <a:gd name="adj2" fmla="val -5569"/>
              <a:gd name="adj3" fmla="val 7213"/>
              <a:gd name="adj4" fmla="val -20995"/>
              <a:gd name="adj5" fmla="val -49551"/>
              <a:gd name="adj6" fmla="val -31903"/>
            </a:avLst>
          </a:prstGeom>
          <a:noFill/>
          <a:ln w="9525">
            <a:solidFill>
              <a:schemeClr val="tx1"/>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lstStyle/>
          <a:p>
            <a:pPr algn="l">
              <a:buNone/>
            </a:pPr>
            <a:r>
              <a:rPr lang="en-US" b="0" i="1" dirty="0" smtClean="0"/>
              <a:t>Time for client and stakeholder comments and peer review</a:t>
            </a:r>
            <a:endParaRPr lang="en-US" b="0" i="1" dirty="0"/>
          </a:p>
        </p:txBody>
      </p:sp>
      <p:sp>
        <p:nvSpPr>
          <p:cNvPr id="27" name="AutoShape 6"/>
          <p:cNvSpPr>
            <a:spLocks noChangeArrowheads="1"/>
          </p:cNvSpPr>
          <p:nvPr/>
        </p:nvSpPr>
        <p:spPr bwMode="auto">
          <a:xfrm>
            <a:off x="5817096" y="2166243"/>
            <a:ext cx="1154283" cy="903659"/>
          </a:xfrm>
          <a:prstGeom prst="roundRect">
            <a:avLst>
              <a:gd name="adj" fmla="val 16667"/>
            </a:avLst>
          </a:prstGeom>
          <a:solidFill>
            <a:srgbClr val="FF9900"/>
          </a:solidFill>
          <a:ln>
            <a:noFill/>
          </a:ln>
          <a:effectLst/>
          <a:extLst>
            <a:ext uri="{91240B29-F687-4F45-9708-019B960494DF}">
              <a14:hiddenLine xmlns:a14="http://schemas.microsoft.com/office/drawing/2010/main" w="9525" algn="ctr">
                <a:solidFill>
                  <a:srgbClr val="FF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lgn="ctr">
              <a:buNone/>
            </a:pPr>
            <a:r>
              <a:rPr lang="en-US" sz="1200" i="1" dirty="0" smtClean="0"/>
              <a:t>Stakeholder Workshop (2</a:t>
            </a:r>
            <a:r>
              <a:rPr lang="en-US" sz="1200" i="1" baseline="30000" dirty="0" smtClean="0"/>
              <a:t>nd</a:t>
            </a:r>
            <a:r>
              <a:rPr lang="en-US" sz="1200" i="1" dirty="0" smtClean="0"/>
              <a:t> trip)</a:t>
            </a:r>
            <a:endParaRPr lang="en-US" sz="1200" i="1" dirty="0"/>
          </a:p>
        </p:txBody>
      </p:sp>
      <p:sp>
        <p:nvSpPr>
          <p:cNvPr id="28" name="Oval 22"/>
          <p:cNvSpPr>
            <a:spLocks noChangeArrowheads="1"/>
          </p:cNvSpPr>
          <p:nvPr/>
        </p:nvSpPr>
        <p:spPr bwMode="auto">
          <a:xfrm>
            <a:off x="6611067" y="1588963"/>
            <a:ext cx="1353470" cy="649288"/>
          </a:xfrm>
          <a:prstGeom prst="ellipse">
            <a:avLst/>
          </a:prstGeom>
          <a:solidFill>
            <a:srgbClr val="003399"/>
          </a:solidFill>
          <a:ln>
            <a:noFill/>
          </a:ln>
          <a:effectLst/>
          <a:extLst>
            <a:ext uri="{91240B29-F687-4F45-9708-019B960494DF}">
              <a14:hiddenLine xmlns:a14="http://schemas.microsoft.com/office/drawing/2010/main" w="9525" algn="ctr">
                <a:solidFill>
                  <a:srgbClr val="FF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lgn="ctr">
              <a:buNone/>
            </a:pPr>
            <a:r>
              <a:rPr lang="en-US" sz="1400" i="1" dirty="0" smtClean="0">
                <a:solidFill>
                  <a:schemeClr val="bg1"/>
                </a:solidFill>
              </a:rPr>
              <a:t>Draft Report 2</a:t>
            </a:r>
            <a:endParaRPr lang="en-US" sz="1400" i="1" dirty="0">
              <a:solidFill>
                <a:schemeClr val="bg1"/>
              </a:solidFill>
            </a:endParaRPr>
          </a:p>
        </p:txBody>
      </p:sp>
      <p:sp>
        <p:nvSpPr>
          <p:cNvPr id="29" name="Oval 22"/>
          <p:cNvSpPr>
            <a:spLocks noChangeArrowheads="1"/>
          </p:cNvSpPr>
          <p:nvPr/>
        </p:nvSpPr>
        <p:spPr bwMode="auto">
          <a:xfrm>
            <a:off x="7979491" y="1517526"/>
            <a:ext cx="1714382" cy="956529"/>
          </a:xfrm>
          <a:prstGeom prst="ellipse">
            <a:avLst/>
          </a:prstGeom>
          <a:solidFill>
            <a:srgbClr val="003399"/>
          </a:solidFill>
          <a:ln>
            <a:noFill/>
          </a:ln>
          <a:effectLst/>
          <a:extLst>
            <a:ext uri="{91240B29-F687-4F45-9708-019B960494DF}">
              <a14:hiddenLine xmlns:a14="http://schemas.microsoft.com/office/drawing/2010/main" w="9525" algn="ctr">
                <a:solidFill>
                  <a:srgbClr val="FF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lgn="ctr">
              <a:buNone/>
            </a:pPr>
            <a:r>
              <a:rPr lang="en-US" sz="1400" i="1" dirty="0" smtClean="0">
                <a:solidFill>
                  <a:schemeClr val="bg1"/>
                </a:solidFill>
              </a:rPr>
              <a:t>Final Report/ Explanatory Note</a:t>
            </a:r>
            <a:endParaRPr lang="en-US" sz="1400" i="1" dirty="0">
              <a:solidFill>
                <a:schemeClr val="bg1"/>
              </a:solidFill>
            </a:endParaRPr>
          </a:p>
        </p:txBody>
      </p:sp>
      <p:sp>
        <p:nvSpPr>
          <p:cNvPr id="31" name="AutoShape 33"/>
          <p:cNvSpPr>
            <a:spLocks/>
          </p:cNvSpPr>
          <p:nvPr/>
        </p:nvSpPr>
        <p:spPr bwMode="auto">
          <a:xfrm>
            <a:off x="7964536" y="3966443"/>
            <a:ext cx="1236936" cy="1152127"/>
          </a:xfrm>
          <a:prstGeom prst="accentCallout2">
            <a:avLst>
              <a:gd name="adj1" fmla="val 7213"/>
              <a:gd name="adj2" fmla="val -5292"/>
              <a:gd name="adj3" fmla="val 7213"/>
              <a:gd name="adj4" fmla="val -12569"/>
              <a:gd name="adj5" fmla="val -148263"/>
              <a:gd name="adj6" fmla="val -50661"/>
            </a:avLst>
          </a:prstGeom>
          <a:noFill/>
          <a:ln w="9525">
            <a:solidFill>
              <a:schemeClr val="tx1"/>
            </a:solidFill>
            <a:miter lim="800000"/>
            <a:headEnd/>
            <a:tailEnd/>
          </a:ln>
          <a:effectLst/>
          <a:extLst>
            <a:ext uri="{909E8E84-426E-40DD-AFC4-6F175D3DCCD1}">
              <a14:hiddenFill xmlns:a14="http://schemas.microsoft.com/office/drawing/2010/main">
                <a:solidFill>
                  <a:srgbClr val="B2B2B2"/>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lstStyle/>
          <a:p>
            <a:pPr algn="l">
              <a:buNone/>
            </a:pPr>
            <a:r>
              <a:rPr lang="en-US" b="0" i="1" dirty="0" smtClean="0"/>
              <a:t>Includes stakeholder  comments</a:t>
            </a:r>
            <a:endParaRPr lang="en-US" b="0" i="1" dirty="0"/>
          </a:p>
        </p:txBody>
      </p:sp>
      <p:pic>
        <p:nvPicPr>
          <p:cNvPr id="26" name="Picture 25"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cxnSp>
        <p:nvCxnSpPr>
          <p:cNvPr id="12" name="Straight Arrow Connector 11"/>
          <p:cNvCxnSpPr/>
          <p:nvPr/>
        </p:nvCxnSpPr>
        <p:spPr bwMode="auto">
          <a:xfrm>
            <a:off x="5817096" y="908720"/>
            <a:ext cx="0" cy="4713907"/>
          </a:xfrm>
          <a:prstGeom prst="straightConnector1">
            <a:avLst/>
          </a:prstGeom>
          <a:noFill/>
          <a:ln w="57150" cap="flat" cmpd="sng" algn="ctr">
            <a:solidFill>
              <a:srgbClr val="C00000"/>
            </a:solidFill>
            <a:prstDash val="dash"/>
            <a:round/>
            <a:headEnd type="none" w="med" len="med"/>
            <a:tailEnd type="none"/>
          </a:ln>
          <a:effectLst/>
        </p:spPr>
      </p:cxnSp>
      <p:sp>
        <p:nvSpPr>
          <p:cNvPr id="17" name="Oval 22"/>
          <p:cNvSpPr>
            <a:spLocks noChangeArrowheads="1"/>
          </p:cNvSpPr>
          <p:nvPr/>
        </p:nvSpPr>
        <p:spPr bwMode="auto">
          <a:xfrm>
            <a:off x="4953000" y="1547715"/>
            <a:ext cx="1441237" cy="690536"/>
          </a:xfrm>
          <a:prstGeom prst="ellipse">
            <a:avLst/>
          </a:prstGeom>
          <a:solidFill>
            <a:srgbClr val="003399"/>
          </a:solidFill>
          <a:ln>
            <a:noFill/>
          </a:ln>
          <a:effectLst/>
          <a:extLst>
            <a:ext uri="{91240B29-F687-4F45-9708-019B960494DF}">
              <a14:hiddenLine xmlns:a14="http://schemas.microsoft.com/office/drawing/2010/main" w="9525" algn="ctr">
                <a:solidFill>
                  <a:srgbClr val="FF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038" rIns="90000" bIns="46038" anchor="ctr"/>
          <a:lstStyle/>
          <a:p>
            <a:pPr algn="ctr">
              <a:buNone/>
            </a:pPr>
            <a:r>
              <a:rPr lang="en-US" sz="1400" i="1" dirty="0" smtClean="0">
                <a:solidFill>
                  <a:schemeClr val="bg1"/>
                </a:solidFill>
              </a:rPr>
              <a:t>Draft Report 1</a:t>
            </a:r>
            <a:endParaRPr lang="en-US" sz="1400" i="1" dirty="0">
              <a:solidFill>
                <a:schemeClr val="bg1"/>
              </a:solidFill>
            </a:endParaRPr>
          </a:p>
        </p:txBody>
      </p:sp>
    </p:spTree>
    <p:extLst>
      <p:ext uri="{BB962C8B-B14F-4D97-AF65-F5344CB8AC3E}">
        <p14:creationId xmlns:p14="http://schemas.microsoft.com/office/powerpoint/2010/main" val="1559923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10244"/>
            <a:ext cx="9705528" cy="342900"/>
          </a:xfrm>
        </p:spPr>
        <p:txBody>
          <a:bodyPr/>
          <a:lstStyle/>
          <a:p>
            <a:r>
              <a:rPr lang="en-US" dirty="0"/>
              <a:t>Power Sector </a:t>
            </a:r>
            <a:r>
              <a:rPr lang="en-US" dirty="0" smtClean="0"/>
              <a:t>Overview—The Fuel Surcharge Tracks the Market Price of Diesel</a:t>
            </a: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4</a:t>
            </a:fld>
            <a:endParaRPr lang="en-AU" sz="1400" b="0">
              <a:latin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536" y="476672"/>
            <a:ext cx="8538284" cy="5616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7" name="TextBox 6"/>
          <p:cNvSpPr txBox="1"/>
          <p:nvPr/>
        </p:nvSpPr>
        <p:spPr>
          <a:xfrm>
            <a:off x="274045" y="6021288"/>
            <a:ext cx="9287467" cy="461665"/>
          </a:xfrm>
          <a:prstGeom prst="rect">
            <a:avLst/>
          </a:prstGeom>
          <a:noFill/>
        </p:spPr>
        <p:txBody>
          <a:bodyPr wrap="square" rtlCol="0">
            <a:spAutoFit/>
          </a:bodyPr>
          <a:lstStyle/>
          <a:p>
            <a:pPr>
              <a:buNone/>
            </a:pPr>
            <a:r>
              <a:rPr lang="en-US" sz="1200" i="1" dirty="0" smtClean="0"/>
              <a:t>Note</a:t>
            </a:r>
            <a:r>
              <a:rPr lang="en-US" sz="1200" b="0" i="1" dirty="0" smtClean="0"/>
              <a:t>: U.S. Gulf Coast price for No.2 Diesel is a market price. The fuel charge is calculated based on what </a:t>
            </a:r>
            <a:r>
              <a:rPr lang="en-US" sz="1200" b="0" i="1" dirty="0" err="1" smtClean="0"/>
              <a:t>ANGLEC</a:t>
            </a:r>
            <a:r>
              <a:rPr lang="en-US" sz="1200" b="0" i="1" dirty="0" smtClean="0"/>
              <a:t> could charge based on the Electricity (Rates and Charges) Regulations, depending on market prices. Actual figures charged may vary</a:t>
            </a:r>
            <a:endParaRPr lang="en-US" sz="1200" b="0" i="1" dirty="0"/>
          </a:p>
        </p:txBody>
      </p:sp>
    </p:spTree>
    <p:extLst>
      <p:ext uri="{BB962C8B-B14F-4D97-AF65-F5344CB8AC3E}">
        <p14:creationId xmlns:p14="http://schemas.microsoft.com/office/powerpoint/2010/main" val="3980045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72" y="-10244"/>
            <a:ext cx="9705528" cy="342900"/>
          </a:xfrm>
        </p:spPr>
        <p:txBody>
          <a:bodyPr/>
          <a:lstStyle/>
          <a:p>
            <a:r>
              <a:rPr lang="en-US" dirty="0"/>
              <a:t>Power Sector </a:t>
            </a:r>
            <a:r>
              <a:rPr lang="en-US" dirty="0" smtClean="0"/>
              <a:t>Overview—Generation Costs &amp; Tariffs assuming US$4/</a:t>
            </a:r>
            <a:r>
              <a:rPr lang="en-US" dirty="0" err="1" smtClean="0"/>
              <a:t>IG</a:t>
            </a:r>
            <a:r>
              <a:rPr lang="en-US" dirty="0" smtClean="0"/>
              <a:t> Diesel</a:t>
            </a:r>
            <a:endParaRPr lang="en-US" dirty="0"/>
          </a:p>
        </p:txBody>
      </p:sp>
      <p:sp>
        <p:nvSpPr>
          <p:cNvPr id="4" name="Slide Number Placeholder 3"/>
          <p:cNvSpPr>
            <a:spLocks noGrp="1"/>
          </p:cNvSpPr>
          <p:nvPr>
            <p:ph type="sldNum" sz="quarter" idx="11"/>
          </p:nvPr>
        </p:nvSpPr>
        <p:spPr/>
        <p:txBody>
          <a:bodyPr/>
          <a:lstStyle/>
          <a:p>
            <a:pPr>
              <a:defRPr/>
            </a:pPr>
            <a:fld id="{CF7B4E75-FBA6-4FF2-AD4E-5CC261BBD95E}" type="slidenum">
              <a:rPr lang="en-AU" smtClean="0"/>
              <a:pPr>
                <a:defRPr/>
              </a:pPr>
              <a:t>5</a:t>
            </a:fld>
            <a:endParaRPr lang="en-AU" sz="1400" b="0">
              <a:latin typeface="Times New Roman" pitchFamily="18" charset="0"/>
            </a:endParaRPr>
          </a:p>
        </p:txBody>
      </p:sp>
      <p:pic>
        <p:nvPicPr>
          <p:cNvPr id="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2640" y="692696"/>
            <a:ext cx="6408712" cy="364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 name="Content Placeholder 4"/>
          <p:cNvGraphicFramePr>
            <a:graphicFrameLocks noGrp="1"/>
          </p:cNvGraphicFramePr>
          <p:nvPr>
            <p:ph idx="1"/>
            <p:extLst>
              <p:ext uri="{D42A27DB-BD31-4B8C-83A1-F6EECF244321}">
                <p14:modId xmlns:p14="http://schemas.microsoft.com/office/powerpoint/2010/main" val="2312945014"/>
              </p:ext>
            </p:extLst>
          </p:nvPr>
        </p:nvGraphicFramePr>
        <p:xfrm>
          <a:off x="632519" y="4624288"/>
          <a:ext cx="8640961" cy="1397000"/>
        </p:xfrm>
        <a:graphic>
          <a:graphicData uri="http://schemas.openxmlformats.org/drawingml/2006/table">
            <a:tbl>
              <a:tblPr firstRow="1" bandRow="1">
                <a:tableStyleId>{5C22544A-7EE6-4342-B048-85BDC9FD1C3A}</a:tableStyleId>
              </a:tblPr>
              <a:tblGrid>
                <a:gridCol w="2512889"/>
                <a:gridCol w="1807594"/>
                <a:gridCol w="2160239"/>
                <a:gridCol w="2160239"/>
              </a:tblGrid>
              <a:tr h="192990">
                <a:tc>
                  <a:txBody>
                    <a:bodyPr/>
                    <a:lstStyle/>
                    <a:p>
                      <a:pPr marL="0" marR="0" algn="ctr">
                        <a:spcBef>
                          <a:spcPts val="150"/>
                        </a:spcBef>
                        <a:spcAft>
                          <a:spcPts val="150"/>
                        </a:spcAft>
                        <a:tabLst>
                          <a:tab pos="180340" algn="l"/>
                          <a:tab pos="360045" algn="l"/>
                          <a:tab pos="180340" algn="l"/>
                          <a:tab pos="360045" algn="l"/>
                        </a:tabLst>
                      </a:pPr>
                      <a:endParaRPr lang="en-US" sz="1600" dirty="0">
                        <a:effectLst/>
                        <a:latin typeface="Garamond"/>
                        <a:ea typeface="Times New Roman"/>
                        <a:cs typeface="Times New Roman"/>
                      </a:endParaRPr>
                    </a:p>
                  </a:txBody>
                  <a:tcPr marL="53975" marR="53975" marT="17780" marB="17780" anchor="ctr">
                    <a:solidFill>
                      <a:schemeClr val="tx2">
                        <a:lumMod val="75000"/>
                      </a:schemeClr>
                    </a:solidFill>
                  </a:tcPr>
                </a:tc>
                <a:tc>
                  <a:txBody>
                    <a:bodyPr/>
                    <a:lstStyle/>
                    <a:p>
                      <a:pPr marL="0" marR="0" algn="ctr">
                        <a:spcBef>
                          <a:spcPts val="150"/>
                        </a:spcBef>
                        <a:spcAft>
                          <a:spcPts val="150"/>
                        </a:spcAft>
                        <a:tabLst>
                          <a:tab pos="180340" algn="l"/>
                          <a:tab pos="360045" algn="l"/>
                          <a:tab pos="180340" algn="l"/>
                          <a:tab pos="360045" algn="l"/>
                        </a:tabLst>
                      </a:pPr>
                      <a:r>
                        <a:rPr lang="en-US" sz="1600" b="1" dirty="0">
                          <a:effectLst/>
                          <a:latin typeface="Garamond"/>
                          <a:ea typeface="Times New Roman"/>
                          <a:cs typeface="Times New Roman"/>
                        </a:rPr>
                        <a:t>Base </a:t>
                      </a:r>
                      <a:r>
                        <a:rPr lang="en-US" sz="1600" b="1" dirty="0" smtClean="0">
                          <a:effectLst/>
                          <a:latin typeface="Garamond"/>
                          <a:ea typeface="Times New Roman"/>
                          <a:cs typeface="Times New Roman"/>
                        </a:rPr>
                        <a:t>Rate (</a:t>
                      </a:r>
                      <a:r>
                        <a:rPr lang="en-US" sz="1600" b="1" dirty="0">
                          <a:effectLst/>
                          <a:latin typeface="Garamond"/>
                          <a:ea typeface="Times New Roman"/>
                          <a:cs typeface="Times New Roman"/>
                        </a:rPr>
                        <a:t>a)</a:t>
                      </a:r>
                      <a:endParaRPr lang="en-US" sz="1600" dirty="0">
                        <a:effectLst/>
                        <a:latin typeface="Garamond"/>
                        <a:ea typeface="Times New Roman"/>
                        <a:cs typeface="Times New Roman"/>
                      </a:endParaRPr>
                    </a:p>
                  </a:txBody>
                  <a:tcPr marL="53975" marR="53975" marT="17780" marB="17780" anchor="ctr">
                    <a:solidFill>
                      <a:schemeClr val="tx2">
                        <a:lumMod val="75000"/>
                      </a:schemeClr>
                    </a:solidFill>
                  </a:tcPr>
                </a:tc>
                <a:tc>
                  <a:txBody>
                    <a:bodyPr/>
                    <a:lstStyle/>
                    <a:p>
                      <a:pPr marL="0" marR="0" algn="ctr">
                        <a:spcBef>
                          <a:spcPts val="150"/>
                        </a:spcBef>
                        <a:spcAft>
                          <a:spcPts val="150"/>
                        </a:spcAft>
                        <a:tabLst>
                          <a:tab pos="180340" algn="l"/>
                          <a:tab pos="360045" algn="l"/>
                          <a:tab pos="180340" algn="l"/>
                          <a:tab pos="360045" algn="l"/>
                        </a:tabLst>
                      </a:pPr>
                      <a:r>
                        <a:rPr lang="en-US" sz="1600" b="1" dirty="0">
                          <a:effectLst/>
                          <a:latin typeface="Garamond"/>
                          <a:ea typeface="Times New Roman"/>
                          <a:cs typeface="Times New Roman"/>
                        </a:rPr>
                        <a:t>Fuel </a:t>
                      </a:r>
                      <a:r>
                        <a:rPr lang="en-US" sz="1600" b="1" dirty="0" smtClean="0">
                          <a:effectLst/>
                          <a:latin typeface="Garamond"/>
                          <a:ea typeface="Times New Roman"/>
                          <a:cs typeface="Times New Roman"/>
                        </a:rPr>
                        <a:t>surcharge (</a:t>
                      </a:r>
                      <a:r>
                        <a:rPr lang="en-US" sz="1600" b="1" dirty="0">
                          <a:effectLst/>
                          <a:latin typeface="Garamond"/>
                          <a:ea typeface="Times New Roman"/>
                          <a:cs typeface="Times New Roman"/>
                        </a:rPr>
                        <a:t>b)</a:t>
                      </a:r>
                      <a:endParaRPr lang="en-US" sz="1600" dirty="0">
                        <a:effectLst/>
                        <a:latin typeface="Garamond"/>
                        <a:ea typeface="Times New Roman"/>
                        <a:cs typeface="Times New Roman"/>
                      </a:endParaRPr>
                    </a:p>
                  </a:txBody>
                  <a:tcPr marL="53975" marR="53975" marT="17780" marB="17780" anchor="ctr">
                    <a:solidFill>
                      <a:schemeClr val="tx2">
                        <a:lumMod val="75000"/>
                      </a:schemeClr>
                    </a:solidFill>
                  </a:tcPr>
                </a:tc>
                <a:tc>
                  <a:txBody>
                    <a:bodyPr/>
                    <a:lstStyle/>
                    <a:p>
                      <a:pPr marL="0" marR="0" algn="ctr">
                        <a:spcBef>
                          <a:spcPts val="150"/>
                        </a:spcBef>
                        <a:spcAft>
                          <a:spcPts val="150"/>
                        </a:spcAft>
                        <a:tabLst>
                          <a:tab pos="180340" algn="l"/>
                          <a:tab pos="360045" algn="l"/>
                          <a:tab pos="180340" algn="l"/>
                          <a:tab pos="360045" algn="l"/>
                        </a:tabLst>
                      </a:pPr>
                      <a:r>
                        <a:rPr lang="en-US" sz="1600" b="1" dirty="0">
                          <a:effectLst/>
                          <a:latin typeface="Garamond"/>
                          <a:ea typeface="Times New Roman"/>
                          <a:cs typeface="Times New Roman"/>
                        </a:rPr>
                        <a:t>Total (</a:t>
                      </a:r>
                      <a:r>
                        <a:rPr lang="en-US" sz="1600" b="1" dirty="0" err="1" smtClean="0">
                          <a:effectLst/>
                          <a:latin typeface="Garamond"/>
                          <a:ea typeface="Times New Roman"/>
                          <a:cs typeface="Times New Roman"/>
                        </a:rPr>
                        <a:t>a+b</a:t>
                      </a:r>
                      <a:r>
                        <a:rPr lang="en-US" sz="1600" b="1" dirty="0" smtClean="0">
                          <a:effectLst/>
                          <a:latin typeface="Garamond"/>
                          <a:ea typeface="Times New Roman"/>
                          <a:cs typeface="Times New Roman"/>
                        </a:rPr>
                        <a:t>)</a:t>
                      </a:r>
                      <a:endParaRPr lang="en-US" sz="1600" dirty="0">
                        <a:effectLst/>
                        <a:latin typeface="Garamond"/>
                        <a:ea typeface="Times New Roman"/>
                        <a:cs typeface="Times New Roman"/>
                      </a:endParaRPr>
                    </a:p>
                  </a:txBody>
                  <a:tcPr marL="53975" marR="53975" marT="17780" marB="17780" anchor="ctr">
                    <a:solidFill>
                      <a:schemeClr val="tx2">
                        <a:lumMod val="75000"/>
                      </a:schemeClr>
                    </a:solidFill>
                  </a:tcPr>
                </a:tc>
              </a:tr>
              <a:tr h="192990">
                <a:tc>
                  <a:txBody>
                    <a:bodyPr/>
                    <a:lstStyle/>
                    <a:p>
                      <a:pPr marL="0" marR="0" algn="l">
                        <a:spcBef>
                          <a:spcPts val="150"/>
                        </a:spcBef>
                        <a:spcAft>
                          <a:spcPts val="150"/>
                        </a:spcAft>
                        <a:tabLst>
                          <a:tab pos="180340" algn="l"/>
                          <a:tab pos="360045" algn="l"/>
                          <a:tab pos="180340" algn="l"/>
                          <a:tab pos="360045" algn="l"/>
                        </a:tabLst>
                      </a:pPr>
                      <a:r>
                        <a:rPr lang="en-US" sz="1600" dirty="0" smtClean="0">
                          <a:effectLst/>
                          <a:latin typeface="Garamond"/>
                          <a:ea typeface="Times New Roman"/>
                          <a:cs typeface="Times New Roman"/>
                        </a:rPr>
                        <a:t>1-40 kWh /month</a:t>
                      </a:r>
                      <a:endParaRPr lang="en-US" sz="1600" dirty="0">
                        <a:effectLst/>
                        <a:latin typeface="Garamond"/>
                        <a:ea typeface="Times New Roman"/>
                        <a:cs typeface="Times New Roman"/>
                      </a:endParaRPr>
                    </a:p>
                  </a:txBody>
                  <a:tcPr marL="53975" marR="53975" marT="17780" marB="17780" anchor="ctr"/>
                </a:tc>
                <a:tc>
                  <a:txBody>
                    <a:bodyPr/>
                    <a:lstStyle/>
                    <a:p>
                      <a:pPr marL="0" marR="0" algn="ctr">
                        <a:spcBef>
                          <a:spcPts val="150"/>
                        </a:spcBef>
                        <a:spcAft>
                          <a:spcPts val="150"/>
                        </a:spcAft>
                        <a:tabLst>
                          <a:tab pos="180340" algn="l"/>
                          <a:tab pos="360045" algn="l"/>
                          <a:tab pos="180340" algn="l"/>
                          <a:tab pos="360045" algn="l"/>
                        </a:tabLst>
                      </a:pPr>
                      <a:r>
                        <a:rPr lang="en-US" sz="1600" dirty="0">
                          <a:effectLst/>
                          <a:latin typeface="Garamond"/>
                          <a:ea typeface="Times New Roman"/>
                          <a:cs typeface="Times New Roman"/>
                        </a:rPr>
                        <a:t>0.21</a:t>
                      </a:r>
                    </a:p>
                  </a:txBody>
                  <a:tcPr marL="53975" marR="53975" marT="17780" marB="17780" anchor="ctr" anchorCtr="1"/>
                </a:tc>
                <a:tc>
                  <a:txBody>
                    <a:bodyPr/>
                    <a:lstStyle/>
                    <a:p>
                      <a:pPr marL="0" marR="0" algn="ctr">
                        <a:spcBef>
                          <a:spcPts val="150"/>
                        </a:spcBef>
                        <a:spcAft>
                          <a:spcPts val="150"/>
                        </a:spcAft>
                        <a:tabLst>
                          <a:tab pos="180340" algn="l"/>
                          <a:tab pos="360045" algn="l"/>
                          <a:tab pos="180340" algn="l"/>
                          <a:tab pos="360045" algn="l"/>
                        </a:tabLst>
                      </a:pPr>
                      <a:r>
                        <a:rPr lang="en-US" sz="1600" dirty="0">
                          <a:effectLst/>
                          <a:latin typeface="Garamond"/>
                          <a:ea typeface="Times New Roman"/>
                          <a:cs typeface="Arial"/>
                        </a:rPr>
                        <a:t>0.26</a:t>
                      </a:r>
                      <a:endParaRPr lang="en-US" sz="1600" dirty="0">
                        <a:effectLst/>
                        <a:latin typeface="Garamond"/>
                        <a:ea typeface="Times New Roman"/>
                        <a:cs typeface="Times New Roman"/>
                      </a:endParaRPr>
                    </a:p>
                  </a:txBody>
                  <a:tcPr marL="53975" marR="53975" marT="17780" marB="17780" anchor="ctr" anchorCtr="1"/>
                </a:tc>
                <a:tc>
                  <a:txBody>
                    <a:bodyPr/>
                    <a:lstStyle/>
                    <a:p>
                      <a:pPr marL="0" marR="0" algn="ctr">
                        <a:spcBef>
                          <a:spcPts val="150"/>
                        </a:spcBef>
                        <a:spcAft>
                          <a:spcPts val="150"/>
                        </a:spcAft>
                        <a:tabLst>
                          <a:tab pos="180340" algn="l"/>
                          <a:tab pos="360045" algn="l"/>
                          <a:tab pos="180340" algn="l"/>
                          <a:tab pos="360045" algn="l"/>
                        </a:tabLst>
                      </a:pPr>
                      <a:r>
                        <a:rPr lang="en-US" sz="1600" dirty="0" smtClean="0">
                          <a:effectLst/>
                          <a:latin typeface="Garamond"/>
                          <a:ea typeface="Times New Roman"/>
                          <a:cs typeface="Arial"/>
                        </a:rPr>
                        <a:t>0.47</a:t>
                      </a:r>
                      <a:endParaRPr lang="en-US" sz="1600" dirty="0">
                        <a:effectLst/>
                        <a:latin typeface="Garamond"/>
                        <a:ea typeface="Times New Roman"/>
                        <a:cs typeface="Times New Roman"/>
                      </a:endParaRPr>
                    </a:p>
                  </a:txBody>
                  <a:tcPr marL="53975" marR="53975" marT="17780" marB="17780" anchor="ctr" anchorCtr="1"/>
                </a:tc>
              </a:tr>
              <a:tr h="192990">
                <a:tc>
                  <a:txBody>
                    <a:bodyPr/>
                    <a:lstStyle/>
                    <a:p>
                      <a:pPr marL="0" marR="0" algn="l">
                        <a:spcBef>
                          <a:spcPts val="150"/>
                        </a:spcBef>
                        <a:spcAft>
                          <a:spcPts val="150"/>
                        </a:spcAft>
                        <a:tabLst>
                          <a:tab pos="180340" algn="l"/>
                          <a:tab pos="360045" algn="l"/>
                          <a:tab pos="180340" algn="l"/>
                          <a:tab pos="360045" algn="l"/>
                        </a:tabLst>
                      </a:pPr>
                      <a:r>
                        <a:rPr lang="en-US" sz="1600" dirty="0" smtClean="0">
                          <a:effectLst/>
                          <a:latin typeface="Garamond"/>
                          <a:ea typeface="Times New Roman"/>
                          <a:cs typeface="Times New Roman"/>
                        </a:rPr>
                        <a:t>41-2,500 kWh</a:t>
                      </a:r>
                      <a:r>
                        <a:rPr lang="en-US" sz="1600" baseline="0" dirty="0" smtClean="0">
                          <a:effectLst/>
                          <a:latin typeface="Garamond"/>
                          <a:ea typeface="Times New Roman"/>
                          <a:cs typeface="Times New Roman"/>
                        </a:rPr>
                        <a:t> /month</a:t>
                      </a:r>
                      <a:endParaRPr lang="en-US" sz="1600" dirty="0">
                        <a:effectLst/>
                        <a:latin typeface="Garamond"/>
                        <a:ea typeface="Times New Roman"/>
                        <a:cs typeface="Times New Roman"/>
                      </a:endParaRPr>
                    </a:p>
                  </a:txBody>
                  <a:tcPr marL="53975" marR="53975" marT="17780" marB="17780" anchor="ctr"/>
                </a:tc>
                <a:tc>
                  <a:txBody>
                    <a:bodyPr/>
                    <a:lstStyle/>
                    <a:p>
                      <a:pPr marL="0" marR="0" algn="ctr">
                        <a:spcBef>
                          <a:spcPts val="150"/>
                        </a:spcBef>
                        <a:spcAft>
                          <a:spcPts val="150"/>
                        </a:spcAft>
                        <a:tabLst>
                          <a:tab pos="180340" algn="l"/>
                          <a:tab pos="360045" algn="l"/>
                          <a:tab pos="180340" algn="l"/>
                          <a:tab pos="360045" algn="l"/>
                        </a:tabLst>
                      </a:pPr>
                      <a:r>
                        <a:rPr lang="en-US" sz="1600" dirty="0">
                          <a:effectLst/>
                          <a:latin typeface="Garamond"/>
                          <a:ea typeface="Times New Roman"/>
                          <a:cs typeface="Times New Roman"/>
                        </a:rPr>
                        <a:t>0.24</a:t>
                      </a:r>
                    </a:p>
                  </a:txBody>
                  <a:tcPr marL="53975" marR="53975" marT="17780" marB="17780" anchor="ctr" anchorCtr="1"/>
                </a:tc>
                <a:tc>
                  <a:txBody>
                    <a:bodyPr/>
                    <a:lstStyle/>
                    <a:p>
                      <a:pPr marL="0" marR="0" algn="ctr">
                        <a:spcBef>
                          <a:spcPts val="150"/>
                        </a:spcBef>
                        <a:spcAft>
                          <a:spcPts val="150"/>
                        </a:spcAft>
                        <a:tabLst>
                          <a:tab pos="180340" algn="l"/>
                          <a:tab pos="360045" algn="l"/>
                          <a:tab pos="180340" algn="l"/>
                          <a:tab pos="360045" algn="l"/>
                        </a:tabLst>
                      </a:pPr>
                      <a:r>
                        <a:rPr lang="en-US" sz="1600" dirty="0">
                          <a:effectLst/>
                          <a:latin typeface="Garamond"/>
                          <a:ea typeface="Times New Roman"/>
                          <a:cs typeface="Arial"/>
                        </a:rPr>
                        <a:t>0.26</a:t>
                      </a:r>
                      <a:endParaRPr lang="en-US" sz="1600" dirty="0">
                        <a:effectLst/>
                        <a:latin typeface="Garamond"/>
                        <a:ea typeface="Times New Roman"/>
                        <a:cs typeface="Times New Roman"/>
                      </a:endParaRPr>
                    </a:p>
                  </a:txBody>
                  <a:tcPr marL="53975" marR="53975" marT="17780" marB="17780" anchor="ctr" anchorCtr="1"/>
                </a:tc>
                <a:tc>
                  <a:txBody>
                    <a:bodyPr/>
                    <a:lstStyle/>
                    <a:p>
                      <a:pPr marL="0" marR="0" algn="ctr">
                        <a:spcBef>
                          <a:spcPts val="150"/>
                        </a:spcBef>
                        <a:spcAft>
                          <a:spcPts val="150"/>
                        </a:spcAft>
                        <a:tabLst>
                          <a:tab pos="180340" algn="l"/>
                          <a:tab pos="360045" algn="l"/>
                          <a:tab pos="180340" algn="l"/>
                          <a:tab pos="360045" algn="l"/>
                        </a:tabLst>
                      </a:pPr>
                      <a:r>
                        <a:rPr lang="en-US" sz="1600" dirty="0" smtClean="0">
                          <a:effectLst/>
                          <a:latin typeface="Garamond"/>
                          <a:ea typeface="Times New Roman"/>
                          <a:cs typeface="Arial"/>
                        </a:rPr>
                        <a:t>0.50</a:t>
                      </a:r>
                      <a:endParaRPr lang="en-US" sz="1600" dirty="0">
                        <a:effectLst/>
                        <a:latin typeface="Garamond"/>
                        <a:ea typeface="Times New Roman"/>
                        <a:cs typeface="Times New Roman"/>
                      </a:endParaRPr>
                    </a:p>
                  </a:txBody>
                  <a:tcPr marL="53975" marR="53975" marT="17780" marB="17780" anchor="ctr" anchorCtr="1"/>
                </a:tc>
              </a:tr>
              <a:tr h="192990">
                <a:tc>
                  <a:txBody>
                    <a:bodyPr/>
                    <a:lstStyle/>
                    <a:p>
                      <a:pPr marL="0" marR="0" algn="l">
                        <a:spcBef>
                          <a:spcPts val="150"/>
                        </a:spcBef>
                        <a:spcAft>
                          <a:spcPts val="150"/>
                        </a:spcAft>
                        <a:tabLst>
                          <a:tab pos="180340" algn="l"/>
                          <a:tab pos="360045" algn="l"/>
                          <a:tab pos="180340" algn="l"/>
                          <a:tab pos="360045" algn="l"/>
                        </a:tabLst>
                      </a:pPr>
                      <a:r>
                        <a:rPr lang="en-US" sz="1600" dirty="0" smtClean="0">
                          <a:effectLst/>
                          <a:latin typeface="Garamond"/>
                          <a:ea typeface="Times New Roman"/>
                          <a:cs typeface="Times New Roman"/>
                        </a:rPr>
                        <a:t>2,501 </a:t>
                      </a:r>
                      <a:r>
                        <a:rPr lang="en-US" sz="1600" dirty="0">
                          <a:effectLst/>
                          <a:latin typeface="Garamond"/>
                          <a:ea typeface="Times New Roman"/>
                          <a:cs typeface="Times New Roman"/>
                        </a:rPr>
                        <a:t>- 100,000 </a:t>
                      </a:r>
                      <a:r>
                        <a:rPr lang="en-US" sz="1600" dirty="0" smtClean="0">
                          <a:effectLst/>
                          <a:latin typeface="Garamond"/>
                          <a:ea typeface="Times New Roman"/>
                          <a:cs typeface="Times New Roman"/>
                        </a:rPr>
                        <a:t>kWh</a:t>
                      </a:r>
                      <a:r>
                        <a:rPr lang="en-US" sz="1600" baseline="0" dirty="0" smtClean="0">
                          <a:effectLst/>
                          <a:latin typeface="Garamond"/>
                          <a:ea typeface="Times New Roman"/>
                          <a:cs typeface="Times New Roman"/>
                        </a:rPr>
                        <a:t> /month</a:t>
                      </a:r>
                      <a:endParaRPr lang="en-US" sz="1600" dirty="0">
                        <a:effectLst/>
                        <a:latin typeface="Garamond"/>
                        <a:ea typeface="Times New Roman"/>
                        <a:cs typeface="Times New Roman"/>
                      </a:endParaRPr>
                    </a:p>
                  </a:txBody>
                  <a:tcPr marL="53975" marR="53975" marT="17780" marB="17780" anchor="ctr"/>
                </a:tc>
                <a:tc>
                  <a:txBody>
                    <a:bodyPr/>
                    <a:lstStyle/>
                    <a:p>
                      <a:pPr marL="0" marR="0" algn="ctr">
                        <a:spcBef>
                          <a:spcPts val="150"/>
                        </a:spcBef>
                        <a:spcAft>
                          <a:spcPts val="150"/>
                        </a:spcAft>
                        <a:tabLst>
                          <a:tab pos="180340" algn="l"/>
                          <a:tab pos="360045" algn="l"/>
                          <a:tab pos="180340" algn="l"/>
                          <a:tab pos="360045" algn="l"/>
                        </a:tabLst>
                      </a:pPr>
                      <a:r>
                        <a:rPr lang="en-US" sz="1600" dirty="0">
                          <a:effectLst/>
                          <a:latin typeface="Garamond"/>
                          <a:ea typeface="Times New Roman"/>
                          <a:cs typeface="Times New Roman"/>
                        </a:rPr>
                        <a:t>0.23</a:t>
                      </a:r>
                    </a:p>
                  </a:txBody>
                  <a:tcPr marL="53975" marR="53975" marT="17780" marB="17780" anchor="ctr" anchorCtr="1"/>
                </a:tc>
                <a:tc>
                  <a:txBody>
                    <a:bodyPr/>
                    <a:lstStyle/>
                    <a:p>
                      <a:pPr marL="0" marR="0" algn="ctr">
                        <a:spcBef>
                          <a:spcPts val="150"/>
                        </a:spcBef>
                        <a:spcAft>
                          <a:spcPts val="150"/>
                        </a:spcAft>
                        <a:tabLst>
                          <a:tab pos="180340" algn="l"/>
                          <a:tab pos="360045" algn="l"/>
                          <a:tab pos="180340" algn="l"/>
                          <a:tab pos="360045" algn="l"/>
                        </a:tabLst>
                      </a:pPr>
                      <a:r>
                        <a:rPr lang="en-US" sz="1600" dirty="0">
                          <a:effectLst/>
                          <a:latin typeface="Garamond"/>
                          <a:ea typeface="Times New Roman"/>
                          <a:cs typeface="Arial"/>
                        </a:rPr>
                        <a:t>0.26</a:t>
                      </a:r>
                      <a:endParaRPr lang="en-US" sz="1600" dirty="0">
                        <a:effectLst/>
                        <a:latin typeface="Garamond"/>
                        <a:ea typeface="Times New Roman"/>
                        <a:cs typeface="Times New Roman"/>
                      </a:endParaRPr>
                    </a:p>
                  </a:txBody>
                  <a:tcPr marL="53975" marR="53975" marT="17780" marB="17780" anchor="ctr" anchorCtr="1"/>
                </a:tc>
                <a:tc>
                  <a:txBody>
                    <a:bodyPr/>
                    <a:lstStyle/>
                    <a:p>
                      <a:pPr marL="0" marR="0" algn="ctr">
                        <a:spcBef>
                          <a:spcPts val="150"/>
                        </a:spcBef>
                        <a:spcAft>
                          <a:spcPts val="150"/>
                        </a:spcAft>
                        <a:tabLst>
                          <a:tab pos="180340" algn="l"/>
                          <a:tab pos="360045" algn="l"/>
                          <a:tab pos="180340" algn="l"/>
                          <a:tab pos="360045" algn="l"/>
                        </a:tabLst>
                      </a:pPr>
                      <a:r>
                        <a:rPr lang="en-US" sz="1600" dirty="0" smtClean="0">
                          <a:effectLst/>
                          <a:latin typeface="Garamond"/>
                          <a:ea typeface="Times New Roman"/>
                          <a:cs typeface="Arial"/>
                        </a:rPr>
                        <a:t>0.50</a:t>
                      </a:r>
                      <a:endParaRPr lang="en-US" sz="1600" dirty="0">
                        <a:effectLst/>
                        <a:latin typeface="Garamond"/>
                        <a:ea typeface="Times New Roman"/>
                        <a:cs typeface="Times New Roman"/>
                      </a:endParaRPr>
                    </a:p>
                  </a:txBody>
                  <a:tcPr marL="53975" marR="53975" marT="17780" marB="17780" anchor="ctr" anchorCtr="1"/>
                </a:tc>
              </a:tr>
              <a:tr h="192990">
                <a:tc>
                  <a:txBody>
                    <a:bodyPr/>
                    <a:lstStyle/>
                    <a:p>
                      <a:pPr marL="0" marR="0" algn="l">
                        <a:spcBef>
                          <a:spcPts val="150"/>
                        </a:spcBef>
                        <a:spcAft>
                          <a:spcPts val="150"/>
                        </a:spcAft>
                        <a:tabLst>
                          <a:tab pos="180340" algn="l"/>
                          <a:tab pos="360045" algn="l"/>
                          <a:tab pos="180340" algn="l"/>
                          <a:tab pos="360045" algn="l"/>
                        </a:tabLst>
                      </a:pPr>
                      <a:r>
                        <a:rPr lang="en-US" sz="1600" dirty="0" smtClean="0">
                          <a:effectLst/>
                          <a:latin typeface="Garamond"/>
                          <a:ea typeface="Times New Roman"/>
                          <a:cs typeface="Times New Roman"/>
                        </a:rPr>
                        <a:t>&gt; </a:t>
                      </a:r>
                      <a:r>
                        <a:rPr lang="en-US" sz="1600" dirty="0">
                          <a:effectLst/>
                          <a:latin typeface="Garamond"/>
                          <a:ea typeface="Times New Roman"/>
                          <a:cs typeface="Times New Roman"/>
                        </a:rPr>
                        <a:t>100,000 </a:t>
                      </a:r>
                      <a:r>
                        <a:rPr lang="en-US" sz="1600" dirty="0" smtClean="0">
                          <a:effectLst/>
                          <a:latin typeface="Garamond"/>
                          <a:ea typeface="Times New Roman"/>
                          <a:cs typeface="Times New Roman"/>
                        </a:rPr>
                        <a:t>kWh</a:t>
                      </a:r>
                      <a:r>
                        <a:rPr lang="en-US" sz="1600" baseline="0" dirty="0" smtClean="0">
                          <a:effectLst/>
                          <a:latin typeface="Garamond"/>
                          <a:ea typeface="Times New Roman"/>
                          <a:cs typeface="Times New Roman"/>
                        </a:rPr>
                        <a:t> / month</a:t>
                      </a:r>
                      <a:endParaRPr lang="en-US" sz="1600" dirty="0">
                        <a:effectLst/>
                        <a:latin typeface="Garamond"/>
                        <a:ea typeface="Times New Roman"/>
                        <a:cs typeface="Times New Roman"/>
                      </a:endParaRPr>
                    </a:p>
                  </a:txBody>
                  <a:tcPr marL="53975" marR="53975" marT="17780" marB="17780" anchor="ctr"/>
                </a:tc>
                <a:tc>
                  <a:txBody>
                    <a:bodyPr/>
                    <a:lstStyle/>
                    <a:p>
                      <a:pPr marL="0" marR="0" algn="ctr">
                        <a:spcBef>
                          <a:spcPts val="150"/>
                        </a:spcBef>
                        <a:spcAft>
                          <a:spcPts val="150"/>
                        </a:spcAft>
                        <a:tabLst>
                          <a:tab pos="180340" algn="l"/>
                          <a:tab pos="360045" algn="l"/>
                          <a:tab pos="180340" algn="l"/>
                          <a:tab pos="360045" algn="l"/>
                        </a:tabLst>
                      </a:pPr>
                      <a:r>
                        <a:rPr lang="en-US" sz="1600" dirty="0">
                          <a:effectLst/>
                          <a:latin typeface="Garamond"/>
                          <a:ea typeface="Times New Roman"/>
                          <a:cs typeface="Times New Roman"/>
                        </a:rPr>
                        <a:t>0.16</a:t>
                      </a:r>
                    </a:p>
                  </a:txBody>
                  <a:tcPr marL="53975" marR="53975" marT="17780" marB="17780" anchor="ctr" anchorCtr="1"/>
                </a:tc>
                <a:tc>
                  <a:txBody>
                    <a:bodyPr/>
                    <a:lstStyle/>
                    <a:p>
                      <a:pPr marL="0" marR="0" algn="ctr">
                        <a:spcBef>
                          <a:spcPts val="150"/>
                        </a:spcBef>
                        <a:spcAft>
                          <a:spcPts val="150"/>
                        </a:spcAft>
                        <a:tabLst>
                          <a:tab pos="180340" algn="l"/>
                          <a:tab pos="360045" algn="l"/>
                          <a:tab pos="180340" algn="l"/>
                          <a:tab pos="360045" algn="l"/>
                        </a:tabLst>
                      </a:pPr>
                      <a:r>
                        <a:rPr lang="en-US" sz="1600" dirty="0">
                          <a:effectLst/>
                          <a:latin typeface="Garamond"/>
                          <a:ea typeface="Times New Roman"/>
                          <a:cs typeface="Arial"/>
                        </a:rPr>
                        <a:t>0.26</a:t>
                      </a:r>
                      <a:endParaRPr lang="en-US" sz="1600" dirty="0">
                        <a:effectLst/>
                        <a:latin typeface="Garamond"/>
                        <a:ea typeface="Times New Roman"/>
                        <a:cs typeface="Times New Roman"/>
                      </a:endParaRPr>
                    </a:p>
                  </a:txBody>
                  <a:tcPr marL="53975" marR="53975" marT="17780" marB="17780" anchor="ctr" anchorCtr="1"/>
                </a:tc>
                <a:tc>
                  <a:txBody>
                    <a:bodyPr/>
                    <a:lstStyle/>
                    <a:p>
                      <a:pPr marL="0" marR="0" algn="ctr">
                        <a:spcBef>
                          <a:spcPts val="150"/>
                        </a:spcBef>
                        <a:spcAft>
                          <a:spcPts val="150"/>
                        </a:spcAft>
                        <a:tabLst>
                          <a:tab pos="180340" algn="l"/>
                          <a:tab pos="360045" algn="l"/>
                          <a:tab pos="180340" algn="l"/>
                          <a:tab pos="360045" algn="l"/>
                        </a:tabLst>
                      </a:pPr>
                      <a:r>
                        <a:rPr lang="en-US" sz="1600" dirty="0" smtClean="0">
                          <a:effectLst/>
                          <a:latin typeface="Garamond"/>
                          <a:ea typeface="Times New Roman"/>
                          <a:cs typeface="Arial"/>
                        </a:rPr>
                        <a:t>0.42</a:t>
                      </a:r>
                      <a:endParaRPr lang="en-US" sz="1600" dirty="0">
                        <a:effectLst/>
                        <a:latin typeface="Garamond"/>
                        <a:ea typeface="Times New Roman"/>
                        <a:cs typeface="Times New Roman"/>
                      </a:endParaRPr>
                    </a:p>
                  </a:txBody>
                  <a:tcPr marL="53975" marR="53975" marT="17780" marB="17780" anchor="ctr" anchorCtr="1"/>
                </a:tc>
              </a:tr>
            </a:tbl>
          </a:graphicData>
        </a:graphic>
      </p:graphicFrame>
      <p:pic>
        <p:nvPicPr>
          <p:cNvPr id="8" name="Picture 7"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11" name="TextBox 10"/>
          <p:cNvSpPr txBox="1"/>
          <p:nvPr/>
        </p:nvSpPr>
        <p:spPr>
          <a:xfrm>
            <a:off x="584723" y="6021288"/>
            <a:ext cx="8832773" cy="461665"/>
          </a:xfrm>
          <a:prstGeom prst="rect">
            <a:avLst/>
          </a:prstGeom>
          <a:noFill/>
        </p:spPr>
        <p:txBody>
          <a:bodyPr wrap="square" rtlCol="0">
            <a:spAutoFit/>
          </a:bodyPr>
          <a:lstStyle/>
          <a:p>
            <a:pPr>
              <a:buNone/>
            </a:pPr>
            <a:r>
              <a:rPr lang="en-US" sz="1200" i="1" dirty="0" smtClean="0">
                <a:solidFill>
                  <a:srgbClr val="FF0000"/>
                </a:solidFill>
              </a:rPr>
              <a:t>Note: </a:t>
            </a:r>
            <a:r>
              <a:rPr lang="en-US" sz="1200" b="0" i="1" dirty="0" smtClean="0">
                <a:solidFill>
                  <a:srgbClr val="FF0000"/>
                </a:solidFill>
              </a:rPr>
              <a:t>Generation costs and tariffs shown are not historical values, but estimated values for purpose of analysis, based on an assumption that Diesel costs US$4 per Imperial Gallon</a:t>
            </a:r>
            <a:endParaRPr lang="en-US" sz="1200" b="0" i="1" dirty="0">
              <a:solidFill>
                <a:srgbClr val="FF0000"/>
              </a:solidFill>
            </a:endParaRPr>
          </a:p>
        </p:txBody>
      </p:sp>
      <p:sp>
        <p:nvSpPr>
          <p:cNvPr id="12" name="Rectangle 11"/>
          <p:cNvSpPr/>
          <p:nvPr/>
        </p:nvSpPr>
        <p:spPr>
          <a:xfrm>
            <a:off x="1496616" y="4293096"/>
            <a:ext cx="7200800" cy="338554"/>
          </a:xfrm>
          <a:prstGeom prst="rect">
            <a:avLst/>
          </a:prstGeom>
        </p:spPr>
        <p:txBody>
          <a:bodyPr wrap="square">
            <a:spAutoFit/>
          </a:bodyPr>
          <a:lstStyle/>
          <a:p>
            <a:pPr algn="ctr">
              <a:buNone/>
            </a:pPr>
            <a:r>
              <a:rPr lang="en-US" dirty="0"/>
              <a:t>Estimated </a:t>
            </a:r>
            <a:r>
              <a:rPr lang="en-US" dirty="0" smtClean="0"/>
              <a:t>Tariffs (US$ per kWh) assuming that Diesel costs US$4 </a:t>
            </a:r>
            <a:r>
              <a:rPr lang="en-US" dirty="0"/>
              <a:t>per </a:t>
            </a:r>
            <a:r>
              <a:rPr lang="en-US" dirty="0" err="1" smtClean="0"/>
              <a:t>IG</a:t>
            </a:r>
            <a:endParaRPr lang="en-US" dirty="0"/>
          </a:p>
        </p:txBody>
      </p:sp>
      <p:sp>
        <p:nvSpPr>
          <p:cNvPr id="13" name="Rectangle 12"/>
          <p:cNvSpPr/>
          <p:nvPr/>
        </p:nvSpPr>
        <p:spPr>
          <a:xfrm>
            <a:off x="895403" y="476672"/>
            <a:ext cx="8522093" cy="338554"/>
          </a:xfrm>
          <a:prstGeom prst="rect">
            <a:avLst/>
          </a:prstGeom>
        </p:spPr>
        <p:txBody>
          <a:bodyPr wrap="square">
            <a:spAutoFit/>
          </a:bodyPr>
          <a:lstStyle/>
          <a:p>
            <a:pPr algn="ctr">
              <a:buNone/>
            </a:pPr>
            <a:r>
              <a:rPr lang="en-US" dirty="0"/>
              <a:t>Estimated </a:t>
            </a:r>
            <a:r>
              <a:rPr lang="en-US" dirty="0" smtClean="0"/>
              <a:t>Generation Costs (US$ per kWh) assuming that Diesel costs US$4.00 per </a:t>
            </a:r>
            <a:r>
              <a:rPr lang="en-US" dirty="0" err="1" smtClean="0"/>
              <a:t>IG</a:t>
            </a:r>
            <a:endParaRPr lang="en-US" dirty="0"/>
          </a:p>
        </p:txBody>
      </p:sp>
    </p:spTree>
    <p:extLst>
      <p:ext uri="{BB962C8B-B14F-4D97-AF65-F5344CB8AC3E}">
        <p14:creationId xmlns:p14="http://schemas.microsoft.com/office/powerpoint/2010/main" val="1058389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00472" y="-10245"/>
            <a:ext cx="9649072" cy="342901"/>
          </a:xfrm>
        </p:spPr>
        <p:txBody>
          <a:bodyPr/>
          <a:lstStyle/>
          <a:p>
            <a:pPr eaLnBrk="1" hangingPunct="1"/>
            <a:r>
              <a:rPr lang="en-US" dirty="0" smtClean="0"/>
              <a:t>Potential for Renewable Energy—Good Options, Currently Unrealized</a:t>
            </a:r>
          </a:p>
        </p:txBody>
      </p:sp>
      <p:sp>
        <p:nvSpPr>
          <p:cNvPr id="204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50000"/>
              </a:spcBef>
              <a:spcAft>
                <a:spcPct val="0"/>
              </a:spcAft>
              <a:buChar char="•"/>
              <a:defRPr sz="1600" b="1">
                <a:solidFill>
                  <a:schemeClr val="tx1"/>
                </a:solidFill>
                <a:latin typeface="Arial" charset="0"/>
              </a:defRPr>
            </a:lvl6pPr>
            <a:lvl7pPr marL="2971800" indent="-228600" eaLnBrk="0" fontAlgn="base" hangingPunct="0">
              <a:spcBef>
                <a:spcPct val="50000"/>
              </a:spcBef>
              <a:spcAft>
                <a:spcPct val="0"/>
              </a:spcAft>
              <a:buChar char="•"/>
              <a:defRPr sz="1600" b="1">
                <a:solidFill>
                  <a:schemeClr val="tx1"/>
                </a:solidFill>
                <a:latin typeface="Arial" charset="0"/>
              </a:defRPr>
            </a:lvl7pPr>
            <a:lvl8pPr marL="3429000" indent="-228600" eaLnBrk="0" fontAlgn="base" hangingPunct="0">
              <a:spcBef>
                <a:spcPct val="50000"/>
              </a:spcBef>
              <a:spcAft>
                <a:spcPct val="0"/>
              </a:spcAft>
              <a:buChar char="•"/>
              <a:defRPr sz="1600" b="1">
                <a:solidFill>
                  <a:schemeClr val="tx1"/>
                </a:solidFill>
                <a:latin typeface="Arial" charset="0"/>
              </a:defRPr>
            </a:lvl8pPr>
            <a:lvl9pPr marL="3886200" indent="-228600" eaLnBrk="0" fontAlgn="base" hangingPunct="0">
              <a:spcBef>
                <a:spcPct val="50000"/>
              </a:spcBef>
              <a:spcAft>
                <a:spcPct val="0"/>
              </a:spcAft>
              <a:buChar char="•"/>
              <a:defRPr sz="1600" b="1">
                <a:solidFill>
                  <a:schemeClr val="tx1"/>
                </a:solidFill>
                <a:latin typeface="Arial" charset="0"/>
              </a:defRPr>
            </a:lvl9pPr>
          </a:lstStyle>
          <a:p>
            <a:fld id="{2F100237-91FF-400D-91F6-B59E8D5342DC}" type="slidenum">
              <a:rPr lang="en-AU" sz="1000" smtClean="0"/>
              <a:pPr/>
              <a:t>6</a:t>
            </a:fld>
            <a:endParaRPr lang="en-AU" sz="1400" b="0" smtClean="0">
              <a:latin typeface="Times New Roman" pitchFamily="18" charset="0"/>
            </a:endParaRPr>
          </a:p>
        </p:txBody>
      </p:sp>
      <p:sp>
        <p:nvSpPr>
          <p:cNvPr id="20484" name="Rectangle 4"/>
          <p:cNvSpPr>
            <a:spLocks noChangeArrowheads="1"/>
          </p:cNvSpPr>
          <p:nvPr/>
        </p:nvSpPr>
        <p:spPr bwMode="auto">
          <a:xfrm>
            <a:off x="85973" y="5007367"/>
            <a:ext cx="976357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None/>
            </a:pPr>
            <a:r>
              <a:rPr lang="en-US" sz="1200" dirty="0" smtClean="0"/>
              <a:t>Explanation</a:t>
            </a:r>
            <a:r>
              <a:rPr lang="en-US" sz="1200" b="0" dirty="0" smtClean="0"/>
              <a:t>: This cost curve analyzes the cost to generate 1 kilowatt hour of electricity, comparing renewable options (horizontal bars) and conventional fossil fuel options (vertical lines) based on a fuel price assumption. Tariffs (dotted vertical lines) compare the cost of generating electricity with small renewables with that of buying it from the grid, based on the same fuel price assumption</a:t>
            </a:r>
          </a:p>
          <a:p>
            <a:pPr>
              <a:buNone/>
            </a:pPr>
            <a:r>
              <a:rPr lang="en-US" sz="1200" dirty="0" smtClean="0"/>
              <a:t>Note</a:t>
            </a:r>
            <a:r>
              <a:rPr lang="en-US" sz="1200" b="0" dirty="0" smtClean="0"/>
              <a:t>: Indicative Long Run Marginal Costs (</a:t>
            </a:r>
            <a:r>
              <a:rPr lang="en-US" sz="1200" b="0" dirty="0" err="1" smtClean="0"/>
              <a:t>LRMCs</a:t>
            </a:r>
            <a:r>
              <a:rPr lang="en-US" sz="1200" b="0" dirty="0" smtClean="0"/>
              <a:t>) of </a:t>
            </a:r>
            <a:r>
              <a:rPr lang="en-US" sz="1200" b="0" dirty="0"/>
              <a:t>renewable energy technologies (US$/kWh) </a:t>
            </a:r>
            <a:r>
              <a:rPr lang="en-US" sz="1200" b="0" dirty="0" smtClean="0"/>
              <a:t>based </a:t>
            </a:r>
            <a:r>
              <a:rPr lang="en-US" sz="1200" b="0" dirty="0"/>
              <a:t>on a 11% discount rate </a:t>
            </a:r>
            <a:r>
              <a:rPr lang="en-US" sz="1200" b="0" dirty="0" smtClean="0"/>
              <a:t>for </a:t>
            </a:r>
            <a:r>
              <a:rPr lang="en-US" sz="1200" b="0" dirty="0"/>
              <a:t>utility scale technologies, and 9% for distributed scale </a:t>
            </a:r>
            <a:r>
              <a:rPr lang="en-US" sz="1200" b="0" dirty="0" smtClean="0"/>
              <a:t>technologies. Landfill gas to energy and waste to energy estimates are subject to there being enough waste. </a:t>
            </a:r>
            <a:r>
              <a:rPr lang="en-US" sz="1200" dirty="0" smtClean="0"/>
              <a:t>Generation costs and tariffs shown are not historical values</a:t>
            </a:r>
            <a:r>
              <a:rPr lang="en-US" sz="1200" b="0" dirty="0" smtClean="0"/>
              <a:t>, but estimates based on an assumption of Diesel prices at US$4.00 per Imperial Gallon</a:t>
            </a:r>
            <a:r>
              <a:rPr lang="en-US" sz="1200" b="0" dirty="0"/>
              <a:t>. Average system variable cost benchmark for distributed generation </a:t>
            </a:r>
            <a:r>
              <a:rPr lang="en-US" sz="1200" b="0" dirty="0" smtClean="0"/>
              <a:t>is grossed </a:t>
            </a:r>
            <a:r>
              <a:rPr lang="en-US" sz="1200" b="0" dirty="0"/>
              <a:t>up for </a:t>
            </a:r>
            <a:r>
              <a:rPr lang="en-US" sz="1200" b="0" dirty="0" smtClean="0"/>
              <a:t>system losses (12%)</a:t>
            </a:r>
            <a:endParaRPr lang="en-US" sz="1200" b="0" dirty="0"/>
          </a:p>
        </p:txBody>
      </p:sp>
      <p:pic>
        <p:nvPicPr>
          <p:cNvPr id="6" name="Picture 5"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965" y="431072"/>
            <a:ext cx="9907587" cy="4600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636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p:spPr>
        <p:txBody>
          <a:bodyPr/>
          <a:lstStyle/>
          <a:p>
            <a:fld id="{35ED8133-F30C-42E2-A1C9-9BD10AF55BA2}" type="slidenum">
              <a:rPr lang="en-AU" smtClean="0"/>
              <a:pPr/>
              <a:t>7</a:t>
            </a:fld>
            <a:endParaRPr lang="en-AU" sz="1400" b="0" smtClean="0">
              <a:latin typeface="Times New Roman" pitchFamily="18" charset="0"/>
            </a:endParaRPr>
          </a:p>
        </p:txBody>
      </p:sp>
      <p:sp>
        <p:nvSpPr>
          <p:cNvPr id="17411"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0AA829EF-58CE-4000-BA30-15B480E4A37C}" type="slidenum">
              <a:rPr lang="en-AU" sz="1000"/>
              <a:pPr algn="ctr" eaLnBrk="0" hangingPunct="0">
                <a:spcBef>
                  <a:spcPct val="0"/>
                </a:spcBef>
                <a:buFontTx/>
                <a:buNone/>
              </a:pPr>
              <a:t>7</a:t>
            </a:fld>
            <a:endParaRPr lang="en-AU" sz="1400" b="0">
              <a:latin typeface="Times New Roman" pitchFamily="18" charset="0"/>
            </a:endParaRPr>
          </a:p>
        </p:txBody>
      </p:sp>
      <p:sp>
        <p:nvSpPr>
          <p:cNvPr id="17412" name="Rectangle 18"/>
          <p:cNvSpPr>
            <a:spLocks noGrp="1" noChangeArrowheads="1"/>
          </p:cNvSpPr>
          <p:nvPr>
            <p:ph type="title" idx="4294967295"/>
          </p:nvPr>
        </p:nvSpPr>
        <p:spPr>
          <a:xfrm>
            <a:off x="200472" y="-9525"/>
            <a:ext cx="9477375" cy="342900"/>
          </a:xfrm>
        </p:spPr>
        <p:txBody>
          <a:bodyPr/>
          <a:lstStyle/>
          <a:p>
            <a:pPr eaLnBrk="1" hangingPunct="1"/>
            <a:r>
              <a:rPr lang="en-NZ" dirty="0" smtClean="0"/>
              <a:t>Potential for Renewable Energy—Good Options to Save CO</a:t>
            </a:r>
            <a:r>
              <a:rPr lang="en-NZ" baseline="-25000" dirty="0" smtClean="0"/>
              <a:t>2</a:t>
            </a:r>
            <a:r>
              <a:rPr lang="en-NZ" dirty="0" smtClean="0"/>
              <a:t> and Money</a:t>
            </a:r>
          </a:p>
        </p:txBody>
      </p:sp>
      <p:pic>
        <p:nvPicPr>
          <p:cNvPr id="17" name="Picture 16" descr="Description: C:\Users\Carl\Documents\PwC\Projects\6355_CDKN\CDKN Main Logo_Orange.png"/>
          <p:cNvPicPr/>
          <p:nvPr/>
        </p:nvPicPr>
        <p:blipFill>
          <a:blip r:embed="rId2" cstate="print"/>
          <a:srcRect/>
          <a:stretch>
            <a:fillRect/>
          </a:stretch>
        </p:blipFill>
        <p:spPr bwMode="auto">
          <a:xfrm>
            <a:off x="274045" y="6536066"/>
            <a:ext cx="621358" cy="298708"/>
          </a:xfrm>
          <a:prstGeom prst="rect">
            <a:avLst/>
          </a:prstGeom>
          <a:noFill/>
          <a:ln w="9525">
            <a:noFill/>
            <a:miter lim="800000"/>
            <a:headEnd/>
            <a:tailEnd/>
          </a:ln>
        </p:spPr>
      </p:pic>
      <p:sp>
        <p:nvSpPr>
          <p:cNvPr id="21" name="Rectangle 4"/>
          <p:cNvSpPr>
            <a:spLocks noChangeArrowheads="1"/>
          </p:cNvSpPr>
          <p:nvPr/>
        </p:nvSpPr>
        <p:spPr bwMode="auto">
          <a:xfrm>
            <a:off x="236537" y="5160674"/>
            <a:ext cx="9432925"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None/>
            </a:pPr>
            <a:r>
              <a:rPr lang="en-US" sz="1200" dirty="0" smtClean="0"/>
              <a:t>Explanation</a:t>
            </a:r>
            <a:r>
              <a:rPr lang="en-US" sz="1200" b="0" dirty="0" smtClean="0"/>
              <a:t>: This Marginal Carbon Abatement Cost Curve shows what cost do the various renewable energy technologies require to avoid 1 ton of CO</a:t>
            </a:r>
            <a:r>
              <a:rPr lang="en-US" sz="1200" b="0" baseline="-25000" dirty="0" smtClean="0"/>
              <a:t>2</a:t>
            </a:r>
            <a:r>
              <a:rPr lang="en-US" sz="1200" b="0" dirty="0" smtClean="0"/>
              <a:t>. Technologies that are economically viable (most of them, as shown in the graph in the previous page) do that with a negative cost—that is, they avoid </a:t>
            </a:r>
            <a:r>
              <a:rPr lang="en-US" sz="1200" b="0" dirty="0"/>
              <a:t>emitting </a:t>
            </a:r>
            <a:r>
              <a:rPr lang="en-US" sz="1200" b="0" dirty="0" smtClean="0"/>
              <a:t>CO</a:t>
            </a:r>
            <a:r>
              <a:rPr lang="en-US" sz="1200" b="0" baseline="-25000" dirty="0" smtClean="0"/>
              <a:t>2</a:t>
            </a:r>
            <a:r>
              <a:rPr lang="en-US" sz="1200" b="0" dirty="0" smtClean="0"/>
              <a:t> while also saving money. Just two technologies require spending extra money to avoid emitting CO</a:t>
            </a:r>
            <a:r>
              <a:rPr lang="en-US" sz="1200" b="0" baseline="-25000" dirty="0" smtClean="0"/>
              <a:t>2</a:t>
            </a:r>
            <a:r>
              <a:rPr lang="en-US" sz="1200" b="0" dirty="0" smtClean="0"/>
              <a:t>—but instead of doing those two technologies, if one wanted to avoid emitting CO</a:t>
            </a:r>
            <a:r>
              <a:rPr lang="en-US" sz="1200" b="0" baseline="-25000" dirty="0" smtClean="0"/>
              <a:t>2</a:t>
            </a:r>
            <a:r>
              <a:rPr lang="en-US" sz="1200" b="0" dirty="0" smtClean="0"/>
              <a:t> he or she could buy an emission reduction on the market (at a price of about US$9.5 per ton of </a:t>
            </a:r>
            <a:r>
              <a:rPr lang="en-US" sz="1200" b="0" dirty="0" smtClean="0"/>
              <a:t>CO</a:t>
            </a:r>
            <a:r>
              <a:rPr lang="en-US" sz="1200" b="0" baseline="-25000" dirty="0" smtClean="0"/>
              <a:t>2</a:t>
            </a:r>
            <a:r>
              <a:rPr lang="en-US" sz="1200" b="0" dirty="0"/>
              <a:t> )</a:t>
            </a:r>
            <a:endParaRPr lang="en-US" sz="1200" b="0" dirty="0" smtClean="0"/>
          </a:p>
          <a:p>
            <a:pPr>
              <a:buNone/>
            </a:pPr>
            <a:r>
              <a:rPr lang="en-US" sz="1200" dirty="0" smtClean="0"/>
              <a:t>Note</a:t>
            </a:r>
            <a:r>
              <a:rPr lang="en-US" sz="1200" b="0" dirty="0" smtClean="0"/>
              <a:t>: CER = Certified Emission Reduction. Price </a:t>
            </a:r>
            <a:r>
              <a:rPr lang="en-US" sz="1200" b="0" dirty="0"/>
              <a:t>for Carbon from </a:t>
            </a:r>
            <a:r>
              <a:rPr lang="en-US" sz="1200" b="0" dirty="0" err="1"/>
              <a:t>Carbonex</a:t>
            </a:r>
            <a:r>
              <a:rPr lang="en-US" sz="1200" b="0" dirty="0"/>
              <a:t> on April 15, 2012 </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638" y="764704"/>
            <a:ext cx="9816906" cy="4277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9BD0832F-85B8-4289-96A0-7C92EBC936DD}" type="slidenum">
              <a:rPr lang="en-AU" smtClean="0"/>
              <a:pPr/>
              <a:t>8</a:t>
            </a:fld>
            <a:endParaRPr lang="en-AU" sz="1400" b="0" smtClean="0">
              <a:latin typeface="Times New Roman" pitchFamily="18" charset="0"/>
            </a:endParaRPr>
          </a:p>
        </p:txBody>
      </p:sp>
      <p:sp>
        <p:nvSpPr>
          <p:cNvPr id="24579" name="Slide Number Placeholder 4"/>
          <p:cNvSpPr txBox="1">
            <a:spLocks noGrp="1"/>
          </p:cNvSpPr>
          <p:nvPr/>
        </p:nvSpPr>
        <p:spPr bwMode="auto">
          <a:xfrm>
            <a:off x="4000500" y="6548438"/>
            <a:ext cx="1905000" cy="304800"/>
          </a:xfrm>
          <a:prstGeom prst="rect">
            <a:avLst/>
          </a:prstGeom>
          <a:noFill/>
          <a:ln w="9525">
            <a:noFill/>
            <a:miter lim="800000"/>
            <a:headEnd/>
            <a:tailEnd/>
          </a:ln>
        </p:spPr>
        <p:txBody>
          <a:bodyPr/>
          <a:lstStyle/>
          <a:p>
            <a:pPr algn="ctr" eaLnBrk="0" hangingPunct="0">
              <a:spcBef>
                <a:spcPct val="0"/>
              </a:spcBef>
              <a:buFontTx/>
              <a:buNone/>
            </a:pPr>
            <a:fld id="{E0E41E43-268F-458D-A80E-09DA0F2397A8}" type="slidenum">
              <a:rPr lang="en-AU" sz="1000"/>
              <a:pPr algn="ctr" eaLnBrk="0" hangingPunct="0">
                <a:spcBef>
                  <a:spcPct val="0"/>
                </a:spcBef>
                <a:buFontTx/>
                <a:buNone/>
              </a:pPr>
              <a:t>8</a:t>
            </a:fld>
            <a:endParaRPr lang="en-AU" sz="1400" b="0">
              <a:latin typeface="Times New Roman" pitchFamily="18" charset="0"/>
            </a:endParaRPr>
          </a:p>
        </p:txBody>
      </p:sp>
      <p:sp>
        <p:nvSpPr>
          <p:cNvPr id="24580" name="Rectangle 18"/>
          <p:cNvSpPr>
            <a:spLocks noGrp="1" noChangeArrowheads="1"/>
          </p:cNvSpPr>
          <p:nvPr>
            <p:ph type="title" idx="4294967295"/>
          </p:nvPr>
        </p:nvSpPr>
        <p:spPr>
          <a:xfrm>
            <a:off x="200472" y="-10245"/>
            <a:ext cx="9677400" cy="342901"/>
          </a:xfrm>
        </p:spPr>
        <p:txBody>
          <a:bodyPr/>
          <a:lstStyle/>
          <a:p>
            <a:pPr eaLnBrk="1" hangingPunct="1"/>
            <a:r>
              <a:rPr lang="en-NZ" dirty="0" smtClean="0"/>
              <a:t>Barriers—Is Anything Needed Missing for Viable Renewables to Happen?</a:t>
            </a:r>
          </a:p>
        </p:txBody>
      </p:sp>
      <p:pic>
        <p:nvPicPr>
          <p:cNvPr id="7" name="Picture 6" descr="Description: C:\Users\Carl\Documents\PwC\Projects\6355_CDKN\CDKN Main Logo_Orange.png"/>
          <p:cNvPicPr/>
          <p:nvPr/>
        </p:nvPicPr>
        <p:blipFill>
          <a:blip r:embed="rId3" cstate="print"/>
          <a:srcRect/>
          <a:stretch>
            <a:fillRect/>
          </a:stretch>
        </p:blipFill>
        <p:spPr bwMode="auto">
          <a:xfrm>
            <a:off x="274045" y="6536066"/>
            <a:ext cx="621358" cy="298708"/>
          </a:xfrm>
          <a:prstGeom prst="rect">
            <a:avLst/>
          </a:prstGeom>
          <a:noFill/>
          <a:ln w="9525">
            <a:noFill/>
            <a:miter lim="800000"/>
            <a:headEnd/>
            <a:tailEnd/>
          </a:ln>
        </p:spPr>
      </p:pic>
      <p:sp>
        <p:nvSpPr>
          <p:cNvPr id="9" name="Content Placeholder 4"/>
          <p:cNvSpPr txBox="1">
            <a:spLocks/>
          </p:cNvSpPr>
          <p:nvPr/>
        </p:nvSpPr>
        <p:spPr bwMode="auto">
          <a:xfrm>
            <a:off x="274045" y="620688"/>
            <a:ext cx="9359475" cy="5616624"/>
          </a:xfrm>
          <a:prstGeom prst="rect">
            <a:avLst/>
          </a:prstGeom>
          <a:noFill/>
          <a:ln w="9525">
            <a:noFill/>
            <a:miter lim="800000"/>
            <a:headEnd/>
            <a:tailEnd/>
          </a:ln>
        </p:spPr>
        <p:txBody>
          <a:bodyPr vert="horz" wrap="square" lIns="90000" tIns="46038" rIns="90000" bIns="46038" numCol="1" anchor="t" anchorCtr="0" compatLnSpc="1">
            <a:prstTxWarp prst="textNoShape">
              <a:avLst/>
            </a:prstTxWarp>
          </a:bodyPr>
          <a:lstStyle>
            <a:lvl1pPr marL="282575" indent="-282575" algn="l" rtl="0" eaLnBrk="0" fontAlgn="base" hangingPunct="0">
              <a:spcBef>
                <a:spcPct val="100000"/>
              </a:spcBef>
              <a:spcAft>
                <a:spcPct val="0"/>
              </a:spcAft>
              <a:buClr>
                <a:srgbClr val="000066"/>
              </a:buClr>
              <a:buFont typeface="Wingdings" pitchFamily="2" charset="2"/>
              <a:buChar char="Ø"/>
              <a:defRPr sz="1600" b="1">
                <a:solidFill>
                  <a:schemeClr val="tx1"/>
                </a:solidFill>
                <a:latin typeface="Arial" charset="0"/>
                <a:ea typeface="+mn-ea"/>
                <a:cs typeface="+mn-cs"/>
              </a:defRPr>
            </a:lvl1pPr>
            <a:lvl2pPr marL="565150" indent="-280988" algn="l" rtl="0" eaLnBrk="0" fontAlgn="base" hangingPunct="0">
              <a:spcBef>
                <a:spcPct val="50000"/>
              </a:spcBef>
              <a:spcAft>
                <a:spcPct val="0"/>
              </a:spcAft>
              <a:buSzPct val="150000"/>
              <a:buChar char="­"/>
              <a:defRPr sz="1600" b="1">
                <a:solidFill>
                  <a:schemeClr val="tx1"/>
                </a:solidFill>
                <a:latin typeface="Arial" charset="0"/>
              </a:defRPr>
            </a:lvl2pPr>
            <a:lvl3pPr marL="846138" indent="-279400" algn="l" rtl="0" eaLnBrk="0" fontAlgn="base" hangingPunct="0">
              <a:spcBef>
                <a:spcPct val="20000"/>
              </a:spcBef>
              <a:spcAft>
                <a:spcPct val="0"/>
              </a:spcAft>
              <a:buSzPct val="150000"/>
              <a:buChar char="­"/>
              <a:defRPr sz="1600" b="1">
                <a:solidFill>
                  <a:schemeClr val="tx1"/>
                </a:solidFill>
                <a:latin typeface="Arial" charset="0"/>
              </a:defRPr>
            </a:lvl3pPr>
            <a:lvl4pPr marL="1141413" indent="-293688" algn="l" rtl="0" eaLnBrk="0" fontAlgn="base" hangingPunct="0">
              <a:spcBef>
                <a:spcPct val="20000"/>
              </a:spcBef>
              <a:spcAft>
                <a:spcPct val="0"/>
              </a:spcAft>
              <a:buChar char="­"/>
              <a:defRPr sz="1600" b="1">
                <a:solidFill>
                  <a:schemeClr val="tx1"/>
                </a:solidFill>
                <a:latin typeface="Arial" charset="0"/>
              </a:defRPr>
            </a:lvl4pPr>
            <a:lvl5pPr marL="1422400" indent="-268288" algn="l" rtl="0" eaLnBrk="0" fontAlgn="base" hangingPunct="0">
              <a:spcBef>
                <a:spcPct val="20000"/>
              </a:spcBef>
              <a:spcAft>
                <a:spcPct val="0"/>
              </a:spcAft>
              <a:buChar char="­"/>
              <a:defRPr sz="1600" b="1">
                <a:solidFill>
                  <a:schemeClr val="tx1"/>
                </a:solidFill>
                <a:latin typeface="Arial" charset="0"/>
              </a:defRPr>
            </a:lvl5pPr>
            <a:lvl6pPr marL="1879600" indent="-268288" algn="l" rtl="0" eaLnBrk="1" fontAlgn="base" hangingPunct="1">
              <a:spcBef>
                <a:spcPct val="20000"/>
              </a:spcBef>
              <a:spcAft>
                <a:spcPct val="0"/>
              </a:spcAft>
              <a:buChar char="­"/>
              <a:defRPr sz="1600" b="1">
                <a:solidFill>
                  <a:schemeClr val="tx1"/>
                </a:solidFill>
                <a:latin typeface="+mn-lt"/>
              </a:defRPr>
            </a:lvl6pPr>
            <a:lvl7pPr marL="2336800" indent="-268288" algn="l" rtl="0" eaLnBrk="1" fontAlgn="base" hangingPunct="1">
              <a:spcBef>
                <a:spcPct val="20000"/>
              </a:spcBef>
              <a:spcAft>
                <a:spcPct val="0"/>
              </a:spcAft>
              <a:buChar char="­"/>
              <a:defRPr sz="1600" b="1">
                <a:solidFill>
                  <a:schemeClr val="tx1"/>
                </a:solidFill>
                <a:latin typeface="+mn-lt"/>
              </a:defRPr>
            </a:lvl7pPr>
            <a:lvl8pPr marL="2794000" indent="-268288" algn="l" rtl="0" eaLnBrk="1" fontAlgn="base" hangingPunct="1">
              <a:spcBef>
                <a:spcPct val="20000"/>
              </a:spcBef>
              <a:spcAft>
                <a:spcPct val="0"/>
              </a:spcAft>
              <a:buChar char="­"/>
              <a:defRPr sz="1600" b="1">
                <a:solidFill>
                  <a:schemeClr val="tx1"/>
                </a:solidFill>
                <a:latin typeface="+mn-lt"/>
              </a:defRPr>
            </a:lvl8pPr>
            <a:lvl9pPr marL="3251200" indent="-268288" algn="l" rtl="0" eaLnBrk="1" fontAlgn="base" hangingPunct="1">
              <a:spcBef>
                <a:spcPct val="20000"/>
              </a:spcBef>
              <a:spcAft>
                <a:spcPct val="0"/>
              </a:spcAft>
              <a:buChar char="­"/>
              <a:defRPr sz="1600" b="1">
                <a:solidFill>
                  <a:schemeClr val="tx1"/>
                </a:solidFill>
                <a:latin typeface="+mn-lt"/>
              </a:defRPr>
            </a:lvl9pPr>
          </a:lstStyle>
          <a:p>
            <a:r>
              <a:rPr lang="en-US" sz="2000" dirty="0" smtClean="0"/>
              <a:t>Commercial viability of a renewable energy project</a:t>
            </a:r>
          </a:p>
          <a:p>
            <a:pPr lvl="1"/>
            <a:r>
              <a:rPr lang="en-US" sz="2000" b="0" dirty="0" smtClean="0"/>
              <a:t>Utility scale—a project generates at a competitive cost</a:t>
            </a:r>
          </a:p>
          <a:p>
            <a:pPr lvl="1"/>
            <a:r>
              <a:rPr lang="en-US" sz="2000" b="0" dirty="0" smtClean="0"/>
              <a:t>Distributed scale—a project generates at a cost that saves on one’s bill</a:t>
            </a:r>
          </a:p>
          <a:p>
            <a:r>
              <a:rPr lang="en-US" sz="2000" dirty="0" smtClean="0"/>
              <a:t>Three basic rights any developer of a renewable project needs:</a:t>
            </a:r>
          </a:p>
          <a:p>
            <a:pPr lvl="1"/>
            <a:r>
              <a:rPr lang="en-US" sz="2000" b="0" dirty="0" smtClean="0"/>
              <a:t>Right to use the primary renewable energy resource (sun, wind, waste…)</a:t>
            </a:r>
          </a:p>
          <a:p>
            <a:pPr lvl="1"/>
            <a:r>
              <a:rPr lang="en-US" sz="2000" b="0" dirty="0" smtClean="0"/>
              <a:t>Right to access and develop the site where to set up and run the project</a:t>
            </a:r>
          </a:p>
          <a:p>
            <a:pPr lvl="1"/>
            <a:r>
              <a:rPr lang="en-US" sz="2000" b="0" dirty="0" smtClean="0"/>
              <a:t>Right to sell the electricity generated</a:t>
            </a:r>
            <a:endParaRPr lang="en-US" sz="2000" dirty="0" smtClean="0"/>
          </a:p>
          <a:p>
            <a:r>
              <a:rPr lang="en-US" sz="2000" dirty="0" smtClean="0"/>
              <a:t>A good regulatory framework to do renewables in the right way</a:t>
            </a:r>
          </a:p>
          <a:p>
            <a:pPr lvl="1"/>
            <a:r>
              <a:rPr lang="en-US" sz="2000" b="0" dirty="0" smtClean="0"/>
              <a:t>Body </a:t>
            </a:r>
            <a:r>
              <a:rPr lang="en-US" sz="2000" b="0" dirty="0"/>
              <a:t>of rules that ensure good quality of service at reasonable </a:t>
            </a:r>
            <a:r>
              <a:rPr lang="en-US" sz="2000" b="0" dirty="0" smtClean="0"/>
              <a:t>price</a:t>
            </a:r>
          </a:p>
          <a:p>
            <a:pPr lvl="1"/>
            <a:r>
              <a:rPr lang="en-US" sz="2000" b="0" dirty="0" smtClean="0"/>
              <a:t>Someone </a:t>
            </a:r>
            <a:r>
              <a:rPr lang="en-US" sz="2000" b="0" dirty="0"/>
              <a:t>with the power and ability to effectively administer those rules</a:t>
            </a:r>
          </a:p>
          <a:p>
            <a:r>
              <a:rPr lang="en-US" sz="2000" dirty="0" smtClean="0"/>
              <a:t>Other things</a:t>
            </a:r>
            <a:r>
              <a:rPr lang="en-US" sz="2000" b="0" dirty="0" smtClean="0"/>
              <a:t>: skills, information, awareness, financing, good equipment competitively priced</a:t>
            </a:r>
            <a:endParaRPr lang="en-US" sz="20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3_Castalia presentation">
  <a:themeElements>
    <a:clrScheme name="Castalia PowerPoint Template2 1">
      <a:dk1>
        <a:srgbClr val="000000"/>
      </a:dk1>
      <a:lt1>
        <a:srgbClr val="FFFFFF"/>
      </a:lt1>
      <a:dk2>
        <a:srgbClr val="000080"/>
      </a:dk2>
      <a:lt2>
        <a:srgbClr val="A1E7A6"/>
      </a:lt2>
      <a:accent1>
        <a:srgbClr val="006E1C"/>
      </a:accent1>
      <a:accent2>
        <a:srgbClr val="A1FFFB"/>
      </a:accent2>
      <a:accent3>
        <a:srgbClr val="FFFFFF"/>
      </a:accent3>
      <a:accent4>
        <a:srgbClr val="000000"/>
      </a:accent4>
      <a:accent5>
        <a:srgbClr val="AABAAB"/>
      </a:accent5>
      <a:accent6>
        <a:srgbClr val="91E7E3"/>
      </a:accent6>
      <a:hlink>
        <a:srgbClr val="9A0F00"/>
      </a:hlink>
      <a:folHlink>
        <a:srgbClr val="FFCC00"/>
      </a:folHlink>
    </a:clrScheme>
    <a:fontScheme name="13_Castalia presentatio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18000" tIns="46800" rIns="18000" bIns="4680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18000" tIns="46800" rIns="18000" bIns="4680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Castalia PowerPoint Template2 1">
        <a:dk1>
          <a:srgbClr val="000000"/>
        </a:dk1>
        <a:lt1>
          <a:srgbClr val="FFFFFF"/>
        </a:lt1>
        <a:dk2>
          <a:srgbClr val="000080"/>
        </a:dk2>
        <a:lt2>
          <a:srgbClr val="A1E7A6"/>
        </a:lt2>
        <a:accent1>
          <a:srgbClr val="006E1C"/>
        </a:accent1>
        <a:accent2>
          <a:srgbClr val="A1FFFB"/>
        </a:accent2>
        <a:accent3>
          <a:srgbClr val="FFFFFF"/>
        </a:accent3>
        <a:accent4>
          <a:srgbClr val="000000"/>
        </a:accent4>
        <a:accent5>
          <a:srgbClr val="AABAAB"/>
        </a:accent5>
        <a:accent6>
          <a:srgbClr val="91E7E3"/>
        </a:accent6>
        <a:hlink>
          <a:srgbClr val="9A0F00"/>
        </a:hlink>
        <a:folHlink>
          <a:srgbClr val="FFCC00"/>
        </a:folHlink>
      </a:clrScheme>
      <a:clrMap bg1="lt1" tx1="dk1" bg2="lt2" tx2="dk2" accent1="accent1" accent2="accent2" accent3="accent3" accent4="accent4" accent5="accent5" accent6="accent6" hlink="hlink" folHlink="folHlink"/>
    </a:extraClrScheme>
    <a:extraClrScheme>
      <a:clrScheme name="Castalia PowerPoint Template2 2">
        <a:dk1>
          <a:srgbClr val="A1E7A6"/>
        </a:dk1>
        <a:lt1>
          <a:srgbClr val="FFFFFF"/>
        </a:lt1>
        <a:dk2>
          <a:srgbClr val="26521A"/>
        </a:dk2>
        <a:lt2>
          <a:srgbClr val="FFFF00"/>
        </a:lt2>
        <a:accent1>
          <a:srgbClr val="006E1C"/>
        </a:accent1>
        <a:accent2>
          <a:srgbClr val="A1FFFB"/>
        </a:accent2>
        <a:accent3>
          <a:srgbClr val="ACB3AB"/>
        </a:accent3>
        <a:accent4>
          <a:srgbClr val="DADADA"/>
        </a:accent4>
        <a:accent5>
          <a:srgbClr val="AABAAB"/>
        </a:accent5>
        <a:accent6>
          <a:srgbClr val="91E7E3"/>
        </a:accent6>
        <a:hlink>
          <a:srgbClr val="9A0F00"/>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80"/>
      </a:dk2>
      <a:lt2>
        <a:srgbClr val="A1E7A6"/>
      </a:lt2>
      <a:accent1>
        <a:srgbClr val="006E1C"/>
      </a:accent1>
      <a:accent2>
        <a:srgbClr val="A1FFFB"/>
      </a:accent2>
      <a:accent3>
        <a:srgbClr val="FFFFFF"/>
      </a:accent3>
      <a:accent4>
        <a:srgbClr val="000000"/>
      </a:accent4>
      <a:accent5>
        <a:srgbClr val="AABAAB"/>
      </a:accent5>
      <a:accent6>
        <a:srgbClr val="91E7E3"/>
      </a:accent6>
      <a:hlink>
        <a:srgbClr val="9A0F00"/>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80"/>
      </a:dk2>
      <a:lt2>
        <a:srgbClr val="A1E7A6"/>
      </a:lt2>
      <a:accent1>
        <a:srgbClr val="006E1C"/>
      </a:accent1>
      <a:accent2>
        <a:srgbClr val="A1FFFB"/>
      </a:accent2>
      <a:accent3>
        <a:srgbClr val="FFFFFF"/>
      </a:accent3>
      <a:accent4>
        <a:srgbClr val="000000"/>
      </a:accent4>
      <a:accent5>
        <a:srgbClr val="AABAAB"/>
      </a:accent5>
      <a:accent6>
        <a:srgbClr val="91E7E3"/>
      </a:accent6>
      <a:hlink>
        <a:srgbClr val="9A0F00"/>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Castalia Presentation</Template>
  <TotalTime>12705</TotalTime>
  <Words>4802</Words>
  <Application>Microsoft Office PowerPoint</Application>
  <PresentationFormat>A4 Paper (210x297 mm)</PresentationFormat>
  <Paragraphs>476</Paragraphs>
  <Slides>31</Slides>
  <Notes>15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13_Castalia presentation</vt:lpstr>
      <vt:lpstr>Renewable Energy Integration  Stakeholder Workshop   Government of Anguilla Climate &amp; Development Knowledge Network Anguilla Renewable Energy Office  </vt:lpstr>
      <vt:lpstr>Agenda </vt:lpstr>
      <vt:lpstr>Objectives</vt:lpstr>
      <vt:lpstr>Work Plan and Deliverables</vt:lpstr>
      <vt:lpstr>Power Sector Overview—The Fuel Surcharge Tracks the Market Price of Diesel</vt:lpstr>
      <vt:lpstr>Power Sector Overview—Generation Costs &amp; Tariffs assuming US$4/IG Diesel</vt:lpstr>
      <vt:lpstr>Potential for Renewable Energy—Good Options, Currently Unrealized</vt:lpstr>
      <vt:lpstr>Potential for Renewable Energy—Good Options to Save CO2 and Money</vt:lpstr>
      <vt:lpstr>Barriers—Is Anything Needed Missing for Viable Renewables to Happen?</vt:lpstr>
      <vt:lpstr>Right to Use the Renewable Energy Resource—No Barriers, No Measure</vt:lpstr>
      <vt:lpstr>Right to Access and Develop the Site—A Barrier for Solar Water Heaters</vt:lpstr>
      <vt:lpstr>Right to Sell Electricity—For Utility Scale Renewables, Good Situation</vt:lpstr>
      <vt:lpstr>Ensure ANGLEC Does Renewables Well—with Corporate Rules (By-Laws)</vt:lpstr>
      <vt:lpstr>ANGLEC’s Corporate Rules for Renewable Energy—Utility Scale</vt:lpstr>
      <vt:lpstr>Right to Sell Electricity—What to Do for Distributed Scale Renewables</vt:lpstr>
      <vt:lpstr>ANGLEC’s Corporate Rules for Renewable Energy—Distributed Scale</vt:lpstr>
      <vt:lpstr>Having a Good Regulatory Framework in Place—Must Correct Distortions</vt:lpstr>
      <vt:lpstr>Correcting Electricity Regulatory Distortions—Later (but not too late)</vt:lpstr>
      <vt:lpstr>Recommendations for Overcoming Other Barriers</vt:lpstr>
      <vt:lpstr>Break-Out Sessions </vt:lpstr>
      <vt:lpstr>Wrap Up: Renewable Energy Potential &amp; Viability (slide 1 of 2) </vt:lpstr>
      <vt:lpstr>Wrap Up: Renewable Energy Potential &amp; Viability (slide 2 of 2)  </vt:lpstr>
      <vt:lpstr>Wrap Up: Land Use, the Environment, and Development (slide 1 of 3) </vt:lpstr>
      <vt:lpstr>Wrap Up: Land Use, the Environment, and Development (slide 2 of 3) </vt:lpstr>
      <vt:lpstr>Wrap Up: Land Use, the Environment, and Development (slide 3 of 3) </vt:lpstr>
      <vt:lpstr>Wrap Up: Selling Electricity from Renewables (slide 1 of 2) </vt:lpstr>
      <vt:lpstr>Wrap Up: Selling Electricity from Renewables (slide 2 of 2) </vt:lpstr>
      <vt:lpstr>Wrap Up: Other Comments (slide 1 of 3)</vt:lpstr>
      <vt:lpstr>Wrap Up: Other Comments (slide 2 of 3)</vt:lpstr>
      <vt:lpstr>PowerPoint Presentation</vt:lpstr>
      <vt:lpstr>Contact Information</vt:lpstr>
    </vt:vector>
  </TitlesOfParts>
  <Company>Castalia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6th OOCUR Annual Conference  Encouraging Efficient Renewable Energy Generation</dc:title>
  <dc:creator>uryia</dc:creator>
  <cp:lastModifiedBy>Laura Berman</cp:lastModifiedBy>
  <cp:revision>655</cp:revision>
  <cp:lastPrinted>2002-07-30T02:18:57Z</cp:lastPrinted>
  <dcterms:created xsi:type="dcterms:W3CDTF">2008-10-16T14:25:01Z</dcterms:created>
  <dcterms:modified xsi:type="dcterms:W3CDTF">2012-04-27T19:38:31Z</dcterms:modified>
</cp:coreProperties>
</file>